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7" r:id="rId3"/>
    <p:sldId id="258" r:id="rId4"/>
    <p:sldId id="272" r:id="rId5"/>
    <p:sldId id="259" r:id="rId6"/>
    <p:sldId id="273" r:id="rId7"/>
    <p:sldId id="274" r:id="rId8"/>
    <p:sldId id="262" r:id="rId9"/>
    <p:sldId id="275" r:id="rId10"/>
    <p:sldId id="276" r:id="rId11"/>
    <p:sldId id="277" r:id="rId12"/>
    <p:sldId id="278" r:id="rId13"/>
    <p:sldId id="270" r:id="rId14"/>
    <p:sldId id="285" r:id="rId15"/>
    <p:sldId id="269" r:id="rId16"/>
    <p:sldId id="280" r:id="rId17"/>
    <p:sldId id="281" r:id="rId18"/>
    <p:sldId id="283" r:id="rId19"/>
    <p:sldId id="282" r:id="rId20"/>
    <p:sldId id="284" r:id="rId21"/>
    <p:sldId id="279" r:id="rId22"/>
    <p:sldId id="271" r:id="rId23"/>
    <p:sldId id="26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IY6Cqq3SY4174Dg3c3OrNA==" hashData="C0/qNhX7zy9I89Z5fqcfI28Wfg+6131ZXIw7YeydjAzUk2VYiQ3TX6noTnpHLHDiQI0CrXZfVHJApERUNs8wVg=="/>
  <p:extLst>
    <p:ext uri="{521415D9-36F7-43E2-AB2F-B90AF26B5E84}">
      <p14:sectionLst xmlns:p14="http://schemas.microsoft.com/office/powerpoint/2010/main">
        <p14:section name="Default Section" id="{F8F89368-4243-4ADC-86C9-701E15C8468A}">
          <p14:sldIdLst>
            <p14:sldId id="256"/>
            <p14:sldId id="257"/>
            <p14:sldId id="258"/>
            <p14:sldId id="272"/>
            <p14:sldId id="259"/>
            <p14:sldId id="273"/>
            <p14:sldId id="274"/>
            <p14:sldId id="262"/>
            <p14:sldId id="275"/>
            <p14:sldId id="276"/>
            <p14:sldId id="277"/>
            <p14:sldId id="278"/>
            <p14:sldId id="270"/>
            <p14:sldId id="285"/>
            <p14:sldId id="269"/>
            <p14:sldId id="280"/>
            <p14:sldId id="281"/>
            <p14:sldId id="283"/>
            <p14:sldId id="282"/>
            <p14:sldId id="284"/>
          </p14:sldIdLst>
        </p14:section>
        <p14:section name="Section 1" id="{8E7D397F-E90D-43E8-87CC-5A264FA9A489}">
          <p14:sldIdLst>
            <p14:sldId id="279"/>
            <p14:sldId id="271"/>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04" autoAdjust="0"/>
  </p:normalViewPr>
  <p:slideViewPr>
    <p:cSldViewPr snapToGrid="0">
      <p:cViewPr varScale="1">
        <p:scale>
          <a:sx n="103" d="100"/>
          <a:sy n="103" d="100"/>
        </p:scale>
        <p:origin x="85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09AF-500D-C4A2-5A68-23FAE1DE02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5D8D28-9003-D244-9793-73EAA0751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5103C1-3877-6F95-5DC5-9254F8D7CE64}"/>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5" name="Footer Placeholder 4">
            <a:extLst>
              <a:ext uri="{FF2B5EF4-FFF2-40B4-BE49-F238E27FC236}">
                <a16:creationId xmlns:a16="http://schemas.microsoft.com/office/drawing/2014/main" id="{0B9B1067-0511-025D-87ED-A0958F5759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B2C807-78F8-F9F1-3D54-ED57D767985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1828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6AF0D-0F91-21BE-EF47-9C705B2F2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467767-5055-0CC5-E1F4-DA632485BA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19549-094D-DA7D-D6FC-F84B49A388BA}"/>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5" name="Footer Placeholder 4">
            <a:extLst>
              <a:ext uri="{FF2B5EF4-FFF2-40B4-BE49-F238E27FC236}">
                <a16:creationId xmlns:a16="http://schemas.microsoft.com/office/drawing/2014/main" id="{445DAE2A-72E6-E681-ACD0-AD39FF22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92B053-4C5F-4FB3-8B12-E804F8CC1A2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890464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5039A-9DD8-1332-48D2-F87C87BF8A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BE2AEE-6166-497D-0E8C-413ABB57EB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A08E12-E2FD-2AC6-1B70-F54E28CEAE73}"/>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5" name="Footer Placeholder 4">
            <a:extLst>
              <a:ext uri="{FF2B5EF4-FFF2-40B4-BE49-F238E27FC236}">
                <a16:creationId xmlns:a16="http://schemas.microsoft.com/office/drawing/2014/main" id="{1F22085D-767A-4AD7-DE55-7932C9052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F5907-FA17-5E21-7BE1-DD999D20BA79}"/>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74051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5B93-8AE9-1BF0-66EE-26D7EE53E8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EBE470-B8AA-BAF5-2A15-B1DC55EB29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9A58A8-1FA7-648C-76C6-1BD214C858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84F816-C993-C6D3-80BA-D6ABB94292A4}"/>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6" name="Footer Placeholder 5">
            <a:extLst>
              <a:ext uri="{FF2B5EF4-FFF2-40B4-BE49-F238E27FC236}">
                <a16:creationId xmlns:a16="http://schemas.microsoft.com/office/drawing/2014/main" id="{209E33CE-4ABA-20E8-9A3E-1AF9E8B4C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2C9893-BC74-EF04-A577-708EB60EDF5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1734435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439F-F276-21FF-2F47-0BE4DEA11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25B547-547C-FDE0-45B3-BF72687D5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6567A-3E77-2BD7-D480-139877E5D1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820832-F5FD-F460-D25D-C8F03938AA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3991B3-FDF9-BDDC-5191-C377A3561F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CDCB2D-6F3B-22A2-DAF9-2CCEF5A9571F}"/>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8" name="Footer Placeholder 7">
            <a:extLst>
              <a:ext uri="{FF2B5EF4-FFF2-40B4-BE49-F238E27FC236}">
                <a16:creationId xmlns:a16="http://schemas.microsoft.com/office/drawing/2014/main" id="{B609A639-E746-7ACD-5C34-A6539AF5F4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427DD4-859A-6BA4-484E-23C39FE5FE50}"/>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736042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AA85-C470-D89C-8D0F-9344BDFD25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D15101-46BE-81F1-F88E-EF73F9D9723A}"/>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4" name="Footer Placeholder 3">
            <a:extLst>
              <a:ext uri="{FF2B5EF4-FFF2-40B4-BE49-F238E27FC236}">
                <a16:creationId xmlns:a16="http://schemas.microsoft.com/office/drawing/2014/main" id="{49BD373A-DE15-6643-EE34-7E778AC144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8DDD1F-8EA4-8A38-1C8F-75A7D3A7D92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877990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F549E4-17F3-FE2C-C8B7-1B96DB7AFED8}"/>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3" name="Footer Placeholder 2">
            <a:extLst>
              <a:ext uri="{FF2B5EF4-FFF2-40B4-BE49-F238E27FC236}">
                <a16:creationId xmlns:a16="http://schemas.microsoft.com/office/drawing/2014/main" id="{7C829095-CEE1-D3F1-AFBA-EA61E9ADFE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B5EB0C-C733-621D-42FF-465A3FD89B5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22965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DE467-B5B8-537B-839F-C8AC073AAF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7207DB-0075-1260-C7E7-1A6884671B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DF3AF3-9C16-74E0-2599-54D9AAB96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1DB74C-067A-1479-B76D-69ACC5E2FC03}"/>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6" name="Footer Placeholder 5">
            <a:extLst>
              <a:ext uri="{FF2B5EF4-FFF2-40B4-BE49-F238E27FC236}">
                <a16:creationId xmlns:a16="http://schemas.microsoft.com/office/drawing/2014/main" id="{87ADCCEF-B109-DB23-ED76-455322E8E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4C022-DB7B-AE50-28D3-BBD28768678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62914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9684D-8BC8-454E-2099-0EB3E0625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F02A58-B557-9E9C-2669-DBB6930D27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AADD07-D88C-2CB8-2787-C6D797C22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693EA-301A-9088-859C-9DA2B87C1E70}"/>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6" name="Footer Placeholder 5">
            <a:extLst>
              <a:ext uri="{FF2B5EF4-FFF2-40B4-BE49-F238E27FC236}">
                <a16:creationId xmlns:a16="http://schemas.microsoft.com/office/drawing/2014/main" id="{88ABA20E-7530-183A-6BC0-C6C3DD0C9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A6FC86-3DC1-40E7-9535-6C3FBAA8BFD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37881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880D-3D65-9727-08CC-70A53D588E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89F828-A3AB-07E6-79FD-1CE83AE083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6ED09-7E14-8FE8-63A7-CD62E40EB815}"/>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5" name="Footer Placeholder 4">
            <a:extLst>
              <a:ext uri="{FF2B5EF4-FFF2-40B4-BE49-F238E27FC236}">
                <a16:creationId xmlns:a16="http://schemas.microsoft.com/office/drawing/2014/main" id="{C3629723-89FD-FB80-2D55-6DE0E12C33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DEDDD-9369-8991-650F-3F4E154A18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131666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E683F-6C3A-D1BE-1EFF-807AB2B373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AB5FD9-0A8F-FE19-6755-DC8235FF6C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4A32E-E8DD-B581-7C0D-E1484A62C22E}"/>
              </a:ext>
            </a:extLst>
          </p:cNvPr>
          <p:cNvSpPr>
            <a:spLocks noGrp="1"/>
          </p:cNvSpPr>
          <p:nvPr>
            <p:ph type="dt" sz="half" idx="10"/>
          </p:nvPr>
        </p:nvSpPr>
        <p:spPr/>
        <p:txBody>
          <a:bodyPr/>
          <a:lstStyle/>
          <a:p>
            <a:fld id="{DEE9B10D-1BEB-4FE7-B9DE-DE429998BAF6}" type="datetimeFigureOut">
              <a:rPr lang="en-US" smtClean="0"/>
              <a:t>9/20/2023</a:t>
            </a:fld>
            <a:endParaRPr lang="en-US"/>
          </a:p>
        </p:txBody>
      </p:sp>
      <p:sp>
        <p:nvSpPr>
          <p:cNvPr id="5" name="Footer Placeholder 4">
            <a:extLst>
              <a:ext uri="{FF2B5EF4-FFF2-40B4-BE49-F238E27FC236}">
                <a16:creationId xmlns:a16="http://schemas.microsoft.com/office/drawing/2014/main" id="{21FB51B8-F742-C7B4-AEE4-9E57D377A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211006-E23E-FA8D-7ACA-4B4919F274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35852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ACAF74-0E72-9A9F-BFB0-A4B665217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41E99D-8646-C593-FF4C-A3FD83D874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A233E-86A7-98EB-B602-1827FBD003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9B10D-1BEB-4FE7-B9DE-DE429998BAF6}" type="datetimeFigureOut">
              <a:rPr lang="en-US" smtClean="0"/>
              <a:t>9/20/2023</a:t>
            </a:fld>
            <a:endParaRPr lang="en-US"/>
          </a:p>
        </p:txBody>
      </p:sp>
      <p:sp>
        <p:nvSpPr>
          <p:cNvPr id="5" name="Footer Placeholder 4">
            <a:extLst>
              <a:ext uri="{FF2B5EF4-FFF2-40B4-BE49-F238E27FC236}">
                <a16:creationId xmlns:a16="http://schemas.microsoft.com/office/drawing/2014/main" id="{C8894747-B7A3-E24A-BF0A-DA83539809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2EFD80-B542-AB7E-DE9C-2F2B982896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89949-C286-4552-B83B-3EC292698729}" type="slidenum">
              <a:rPr lang="en-US" smtClean="0"/>
              <a:t>‹#›</a:t>
            </a:fld>
            <a:endParaRPr lang="en-US"/>
          </a:p>
        </p:txBody>
      </p:sp>
    </p:spTree>
    <p:extLst>
      <p:ext uri="{BB962C8B-B14F-4D97-AF65-F5344CB8AC3E}">
        <p14:creationId xmlns:p14="http://schemas.microsoft.com/office/powerpoint/2010/main" val="2129027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5.xml.rels><?xml version="1.0" encoding="UTF-8" standalone="yes"?>
<Relationships xmlns="http://schemas.openxmlformats.org/package/2006/relationships"><Relationship Id="rId8" Type="http://schemas.openxmlformats.org/officeDocument/2006/relationships/image" Target="../media/image32.tmp"/><Relationship Id="rId3" Type="http://schemas.microsoft.com/office/2007/relationships/hdphoto" Target="../media/hdphoto2.wdp"/><Relationship Id="rId7" Type="http://schemas.openxmlformats.org/officeDocument/2006/relationships/image" Target="../media/image31.tmp"/><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0.tmp"/><Relationship Id="rId5" Type="http://schemas.openxmlformats.org/officeDocument/2006/relationships/image" Target="../media/image29.tmp"/><Relationship Id="rId4" Type="http://schemas.openxmlformats.org/officeDocument/2006/relationships/image" Target="../media/image28.tmp"/><Relationship Id="rId9"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sv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jpg"/><Relationship Id="rId9"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55.tmp"/><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tmp"/><Relationship Id="rId5" Type="http://schemas.openxmlformats.org/officeDocument/2006/relationships/image" Target="../media/image53.sv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tmp"/><Relationship Id="rId1" Type="http://schemas.openxmlformats.org/officeDocument/2006/relationships/slideLayout" Target="../slideLayouts/slideLayout1.xml"/><Relationship Id="rId4" Type="http://schemas.openxmlformats.org/officeDocument/2006/relationships/image" Target="../media/image60.svg"/></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0.svg"/></Relationships>
</file>

<file path=ppt/slides/_rels/slide13.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7.jpg"/><Relationship Id="rId2" Type="http://schemas.openxmlformats.org/officeDocument/2006/relationships/image" Target="../media/image64.jpg"/><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0.sv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0.sv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71.jpeg"/><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73.jpeg"/></Relationships>
</file>

<file path=ppt/slides/_rels/slide18.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slideLayout" Target="../slideLayouts/slideLayout1.xml"/><Relationship Id="rId7" Type="http://schemas.openxmlformats.org/officeDocument/2006/relationships/image" Target="../media/image5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68.png"/><Relationship Id="rId9" Type="http://schemas.openxmlformats.org/officeDocument/2006/relationships/image" Target="../media/image76.png"/></Relationships>
</file>

<file path=ppt/slides/_rels/slide1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78.png"/></Relationships>
</file>

<file path=ppt/slides/_rels/slide2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68.png"/><Relationship Id="rId1" Type="http://schemas.openxmlformats.org/officeDocument/2006/relationships/slideLayout" Target="../slideLayouts/slideLayout1.xml"/><Relationship Id="rId5" Type="http://schemas.openxmlformats.org/officeDocument/2006/relationships/image" Target="../media/image60.sv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2" Type="http://schemas.openxmlformats.org/officeDocument/2006/relationships/image" Target="../media/image80.tmp"/><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85.svg"/><Relationship Id="rId5" Type="http://schemas.openxmlformats.org/officeDocument/2006/relationships/image" Target="../media/image84.png"/><Relationship Id="rId10" Type="http://schemas.openxmlformats.org/officeDocument/2006/relationships/image" Target="../media/image89.svg"/><Relationship Id="rId4" Type="http://schemas.openxmlformats.org/officeDocument/2006/relationships/image" Target="../media/image83.svg"/><Relationship Id="rId9"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24C49C7-7D03-9B44-F332-53CF898D6534}"/>
              </a:ext>
            </a:extLst>
          </p:cNvPr>
          <p:cNvSpPr/>
          <p:nvPr/>
        </p:nvSpPr>
        <p:spPr>
          <a:xfrm>
            <a:off x="-13586" y="1"/>
            <a:ext cx="873597" cy="555664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1A3A92-DC57-B5D5-60B8-C36A817A2AB3}"/>
              </a:ext>
            </a:extLst>
          </p:cNvPr>
          <p:cNvSpPr/>
          <p:nvPr/>
        </p:nvSpPr>
        <p:spPr>
          <a:xfrm>
            <a:off x="11094098" y="1880607"/>
            <a:ext cx="2045017" cy="4977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CF5948C-6EC5-B18E-9D9F-F2A1C83B69F9}"/>
              </a:ext>
            </a:extLst>
          </p:cNvPr>
          <p:cNvSpPr/>
          <p:nvPr/>
        </p:nvSpPr>
        <p:spPr>
          <a:xfrm rot="17136342">
            <a:off x="9821923" y="-1384496"/>
            <a:ext cx="4042102" cy="4042102"/>
          </a:xfrm>
          <a:prstGeom prst="rect">
            <a:avLst/>
          </a:prstGeom>
          <a:pattFill prst="wdDn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F94DD18-244B-5531-941D-7212BF5600CE}"/>
              </a:ext>
            </a:extLst>
          </p:cNvPr>
          <p:cNvSpPr/>
          <p:nvPr/>
        </p:nvSpPr>
        <p:spPr>
          <a:xfrm rot="19535761">
            <a:off x="9891931" y="-1044289"/>
            <a:ext cx="4234164" cy="4234164"/>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71C5658-32E8-4233-64DE-6340C2D3AF92}"/>
              </a:ext>
            </a:extLst>
          </p:cNvPr>
          <p:cNvSpPr/>
          <p:nvPr/>
        </p:nvSpPr>
        <p:spPr>
          <a:xfrm rot="18193282">
            <a:off x="-778835" y="5049688"/>
            <a:ext cx="2430015" cy="2430015"/>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3A3CF85-9299-4266-A66E-7FA5D7948B30}"/>
              </a:ext>
            </a:extLst>
          </p:cNvPr>
          <p:cNvSpPr/>
          <p:nvPr/>
        </p:nvSpPr>
        <p:spPr>
          <a:xfrm rot="19933002">
            <a:off x="-643637" y="4924183"/>
            <a:ext cx="2420269" cy="2420269"/>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073C617-C2DE-5C14-D9EC-68A6C0CA03A6}"/>
              </a:ext>
            </a:extLst>
          </p:cNvPr>
          <p:cNvSpPr txBox="1"/>
          <p:nvPr/>
        </p:nvSpPr>
        <p:spPr>
          <a:xfrm>
            <a:off x="1914633" y="2928639"/>
            <a:ext cx="7781728" cy="1785104"/>
          </a:xfrm>
          <a:prstGeom prst="rect">
            <a:avLst/>
          </a:prstGeom>
          <a:noFill/>
        </p:spPr>
        <p:txBody>
          <a:bodyPr wrap="square" rtlCol="0">
            <a:spAutoFit/>
          </a:bodyPr>
          <a:lstStyle/>
          <a:p>
            <a:pPr algn="ctr"/>
            <a:r>
              <a:rPr lang="en-US" sz="11000" dirty="0">
                <a:solidFill>
                  <a:schemeClr val="accent5">
                    <a:lumMod val="50000"/>
                  </a:schemeClr>
                </a:solidFill>
                <a:latin typeface="Cavolini" panose="020B0502040204020203" pitchFamily="66" charset="0"/>
                <a:cs typeface="Cavolini" panose="020B0502040204020203" pitchFamily="66" charset="0"/>
              </a:rPr>
              <a:t>CHECKID</a:t>
            </a:r>
          </a:p>
        </p:txBody>
      </p:sp>
      <p:sp>
        <p:nvSpPr>
          <p:cNvPr id="12" name="TextBox 11">
            <a:extLst>
              <a:ext uri="{FF2B5EF4-FFF2-40B4-BE49-F238E27FC236}">
                <a16:creationId xmlns:a16="http://schemas.microsoft.com/office/drawing/2014/main" id="{1285D088-3A6E-8FEF-6EAE-C73A6605EE79}"/>
              </a:ext>
            </a:extLst>
          </p:cNvPr>
          <p:cNvSpPr txBox="1"/>
          <p:nvPr/>
        </p:nvSpPr>
        <p:spPr>
          <a:xfrm>
            <a:off x="3209151" y="5810933"/>
            <a:ext cx="5313400" cy="400110"/>
          </a:xfrm>
          <a:prstGeom prst="rect">
            <a:avLst/>
          </a:prstGeom>
          <a:noFill/>
        </p:spPr>
        <p:txBody>
          <a:bodyPr wrap="square" rtlCol="0">
            <a:spAutoFit/>
          </a:bodyPr>
          <a:lstStyle/>
          <a:p>
            <a:pPr algn="ctr"/>
            <a:r>
              <a:rPr lang="en-US" sz="200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Digital Onboarding (</a:t>
            </a:r>
            <a:r>
              <a:rPr lang="en-US" sz="2000" dirty="0" err="1">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eKYC</a:t>
            </a:r>
            <a:r>
              <a:rPr lang="en-US" sz="200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 &amp; Công nghệ NFC</a:t>
            </a:r>
            <a:endParaRPr lang="en-US" sz="2000" b="0" i="0" u="none" strike="noStrike" baseline="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266332DB-8907-7CE8-D882-FCDDDCF4F637}"/>
              </a:ext>
            </a:extLst>
          </p:cNvPr>
          <p:cNvSpPr txBox="1"/>
          <p:nvPr/>
        </p:nvSpPr>
        <p:spPr>
          <a:xfrm>
            <a:off x="3248445" y="2070438"/>
            <a:ext cx="5405420" cy="707886"/>
          </a:xfrm>
          <a:prstGeom prst="rect">
            <a:avLst/>
          </a:prstGeom>
          <a:noFill/>
        </p:spPr>
        <p:txBody>
          <a:bodyPr wrap="square" rtlCol="0">
            <a:spAutoFit/>
          </a:bodyPr>
          <a:lstStyle/>
          <a:p>
            <a:pPr algn="ctr"/>
            <a:r>
              <a:rPr lang="en-US" sz="4000" b="1" dirty="0">
                <a:solidFill>
                  <a:srgbClr val="FFCC00"/>
                </a:solidFill>
                <a:latin typeface="Roboto" panose="02000000000000000000" pitchFamily="2" charset="0"/>
                <a:ea typeface="Roboto" panose="02000000000000000000" pitchFamily="2" charset="0"/>
                <a:cs typeface="Roboto" panose="02000000000000000000" pitchFamily="2" charset="0"/>
              </a:rPr>
              <a:t>GIỚI THIỆU GIẢI PHÁP</a:t>
            </a:r>
          </a:p>
        </p:txBody>
      </p:sp>
      <p:pic>
        <p:nvPicPr>
          <p:cNvPr id="4" name="Picture 3" descr="Text&#10;&#10;Description automatically generated with low confidence">
            <a:extLst>
              <a:ext uri="{FF2B5EF4-FFF2-40B4-BE49-F238E27FC236}">
                <a16:creationId xmlns:a16="http://schemas.microsoft.com/office/drawing/2014/main" id="{4A1FB758-6724-2AF8-0E6A-05D6E0463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683" y="227228"/>
            <a:ext cx="2550135" cy="801471"/>
          </a:xfrm>
          <a:prstGeom prst="rect">
            <a:avLst/>
          </a:prstGeom>
        </p:spPr>
      </p:pic>
    </p:spTree>
    <p:extLst>
      <p:ext uri="{BB962C8B-B14F-4D97-AF65-F5344CB8AC3E}">
        <p14:creationId xmlns:p14="http://schemas.microsoft.com/office/powerpoint/2010/main" val="66949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0-#ppt_w/2"/>
                                          </p:val>
                                        </p:tav>
                                        <p:tav tm="100000">
                                          <p:val>
                                            <p:strVal val="#ppt_x"/>
                                          </p:val>
                                        </p:tav>
                                      </p:tavLst>
                                    </p:anim>
                                    <p:anim calcmode="lin" valueType="num">
                                      <p:cBhvr additive="base">
                                        <p:cTn id="8" dur="75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0-#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3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90"/>
                                          </p:val>
                                        </p:tav>
                                        <p:tav tm="100000">
                                          <p:val>
                                            <p:fltVal val="0"/>
                                          </p:val>
                                        </p:tav>
                                      </p:tavLst>
                                    </p:anim>
                                    <p:animEffect transition="in" filter="fade">
                                      <p:cBhvr>
                                        <p:cTn id="36" dur="1000"/>
                                        <p:tgtEl>
                                          <p:spTgt spid="5"/>
                                        </p:tgtEl>
                                      </p:cBhvr>
                                    </p:animEffect>
                                  </p:childTnLst>
                                </p:cTn>
                              </p:par>
                              <p:par>
                                <p:cTn id="37" presetID="2" presetClass="entr" presetSubtype="8"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750" fill="hold"/>
                                        <p:tgtEl>
                                          <p:spTgt spid="3"/>
                                        </p:tgtEl>
                                        <p:attrNameLst>
                                          <p:attrName>ppt_x</p:attrName>
                                        </p:attrNameLst>
                                      </p:cBhvr>
                                      <p:tavLst>
                                        <p:tav tm="0">
                                          <p:val>
                                            <p:strVal val="0-#ppt_w/2"/>
                                          </p:val>
                                        </p:tav>
                                        <p:tav tm="100000">
                                          <p:val>
                                            <p:strVal val="#ppt_x"/>
                                          </p:val>
                                        </p:tav>
                                      </p:tavLst>
                                    </p:anim>
                                    <p:anim calcmode="lin" valueType="num">
                                      <p:cBhvr additive="base">
                                        <p:cTn id="40"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ll building in a city&#10;&#10;Description automatically generated with low confidence">
            <a:extLst>
              <a:ext uri="{FF2B5EF4-FFF2-40B4-BE49-F238E27FC236}">
                <a16:creationId xmlns:a16="http://schemas.microsoft.com/office/drawing/2014/main" id="{9D5E4069-B2BC-7E32-86BA-F1D3257A390D}"/>
              </a:ext>
            </a:extLst>
          </p:cNvPr>
          <p:cNvPicPr>
            <a:picLocks noChangeAspect="1"/>
          </p:cNvPicPr>
          <p:nvPr/>
        </p:nvPicPr>
        <p:blipFill>
          <a:blip r:embed="rId2">
            <a:duotone>
              <a:schemeClr val="accent5">
                <a:shade val="45000"/>
                <a:satMod val="135000"/>
              </a:schemeClr>
              <a:prstClr val="white"/>
            </a:duotone>
            <a:alphaModFix am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4245896" cy="6858000"/>
          </a:xfrm>
          <a:prstGeom prst="rect">
            <a:avLst/>
          </a:prstGeom>
        </p:spPr>
      </p:pic>
      <p:sp>
        <p:nvSpPr>
          <p:cNvPr id="6" name="Rectangle 5">
            <a:extLst>
              <a:ext uri="{FF2B5EF4-FFF2-40B4-BE49-F238E27FC236}">
                <a16:creationId xmlns:a16="http://schemas.microsoft.com/office/drawing/2014/main" id="{CA2566FD-0F00-B9E6-1436-EE706366F53F}"/>
              </a:ext>
            </a:extLst>
          </p:cNvPr>
          <p:cNvSpPr/>
          <p:nvPr/>
        </p:nvSpPr>
        <p:spPr>
          <a:xfrm>
            <a:off x="4245896" y="0"/>
            <a:ext cx="7946104"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F882D3E-D067-7F6D-F74F-1E24FB0F3B71}"/>
              </a:ext>
            </a:extLst>
          </p:cNvPr>
          <p:cNvGrpSpPr/>
          <p:nvPr/>
        </p:nvGrpSpPr>
        <p:grpSpPr>
          <a:xfrm>
            <a:off x="5278130" y="2136117"/>
            <a:ext cx="4145560" cy="400110"/>
            <a:chOff x="192947" y="1677632"/>
            <a:chExt cx="4145560" cy="400110"/>
          </a:xfrm>
        </p:grpSpPr>
        <p:sp>
          <p:nvSpPr>
            <p:cNvPr id="8" name="Hexagon 7">
              <a:extLst>
                <a:ext uri="{FF2B5EF4-FFF2-40B4-BE49-F238E27FC236}">
                  <a16:creationId xmlns:a16="http://schemas.microsoft.com/office/drawing/2014/main" id="{CE13650C-B444-2514-CE16-12A674C1E1F5}"/>
                </a:ext>
              </a:extLst>
            </p:cNvPr>
            <p:cNvSpPr/>
            <p:nvPr/>
          </p:nvSpPr>
          <p:spPr>
            <a:xfrm>
              <a:off x="192947" y="1711354"/>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7F5A36-FB3E-FDD1-3A1E-CD233B6F82C0}"/>
                </a:ext>
              </a:extLst>
            </p:cNvPr>
            <p:cNvSpPr txBox="1"/>
            <p:nvPr/>
          </p:nvSpPr>
          <p:spPr>
            <a:xfrm>
              <a:off x="748019" y="1677632"/>
              <a:ext cx="359048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Tổng quan</a:t>
              </a:r>
            </a:p>
          </p:txBody>
        </p:sp>
        <p:pic>
          <p:nvPicPr>
            <p:cNvPr id="10" name="Graphic 9" descr="Atom outline">
              <a:extLst>
                <a:ext uri="{FF2B5EF4-FFF2-40B4-BE49-F238E27FC236}">
                  <a16:creationId xmlns:a16="http://schemas.microsoft.com/office/drawing/2014/main" id="{F3A431DF-0E17-54CA-E718-9539A0E402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9509" y="1718404"/>
              <a:ext cx="334162" cy="334162"/>
            </a:xfrm>
            <a:prstGeom prst="rect">
              <a:avLst/>
            </a:prstGeom>
          </p:spPr>
        </p:pic>
      </p:grpSp>
      <p:grpSp>
        <p:nvGrpSpPr>
          <p:cNvPr id="23" name="Group 22">
            <a:extLst>
              <a:ext uri="{FF2B5EF4-FFF2-40B4-BE49-F238E27FC236}">
                <a16:creationId xmlns:a16="http://schemas.microsoft.com/office/drawing/2014/main" id="{22FBAB88-0549-1160-066A-AFED458D33FC}"/>
              </a:ext>
            </a:extLst>
          </p:cNvPr>
          <p:cNvGrpSpPr/>
          <p:nvPr/>
        </p:nvGrpSpPr>
        <p:grpSpPr>
          <a:xfrm>
            <a:off x="5277428" y="3813921"/>
            <a:ext cx="6037204" cy="400110"/>
            <a:chOff x="167076" y="4797116"/>
            <a:chExt cx="6037204" cy="400110"/>
          </a:xfrm>
        </p:grpSpPr>
        <p:sp>
          <p:nvSpPr>
            <p:cNvPr id="24" name="Hexagon 23">
              <a:extLst>
                <a:ext uri="{FF2B5EF4-FFF2-40B4-BE49-F238E27FC236}">
                  <a16:creationId xmlns:a16="http://schemas.microsoft.com/office/drawing/2014/main" id="{DBAA2347-570E-6B17-50A5-E9CEE4944325}"/>
                </a:ext>
              </a:extLst>
            </p:cNvPr>
            <p:cNvSpPr/>
            <p:nvPr/>
          </p:nvSpPr>
          <p:spPr>
            <a:xfrm>
              <a:off x="167076" y="482126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3204BC9-07F7-6A6C-1CCA-628A539BABB1}"/>
                </a:ext>
              </a:extLst>
            </p:cNvPr>
            <p:cNvSpPr txBox="1"/>
            <p:nvPr/>
          </p:nvSpPr>
          <p:spPr>
            <a:xfrm>
              <a:off x="738934" y="4797116"/>
              <a:ext cx="5465346"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Thẻ Căn cước công dân &amp; Công nghệ NFC</a:t>
              </a:r>
            </a:p>
          </p:txBody>
        </p:sp>
        <p:pic>
          <p:nvPicPr>
            <p:cNvPr id="26" name="Graphic 25" descr="Completed outline">
              <a:extLst>
                <a:ext uri="{FF2B5EF4-FFF2-40B4-BE49-F238E27FC236}">
                  <a16:creationId xmlns:a16="http://schemas.microsoft.com/office/drawing/2014/main" id="{B40A5DD1-F1EC-0590-C0D7-C202636EE1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11120" y="4864435"/>
              <a:ext cx="289494" cy="289494"/>
            </a:xfrm>
            <a:prstGeom prst="rect">
              <a:avLst/>
            </a:prstGeom>
          </p:spPr>
        </p:pic>
      </p:grpSp>
      <p:sp>
        <p:nvSpPr>
          <p:cNvPr id="27" name="TextBox 26">
            <a:extLst>
              <a:ext uri="{FF2B5EF4-FFF2-40B4-BE49-F238E27FC236}">
                <a16:creationId xmlns:a16="http://schemas.microsoft.com/office/drawing/2014/main" id="{C743182F-6097-BACE-8653-7428EAD008B2}"/>
              </a:ext>
            </a:extLst>
          </p:cNvPr>
          <p:cNvSpPr txBox="1"/>
          <p:nvPr/>
        </p:nvSpPr>
        <p:spPr>
          <a:xfrm>
            <a:off x="6604269" y="835551"/>
            <a:ext cx="3775046" cy="861774"/>
          </a:xfrm>
          <a:prstGeom prst="rect">
            <a:avLst/>
          </a:prstGeom>
          <a:noFill/>
        </p:spPr>
        <p:txBody>
          <a:bodyPr wrap="square" rtlCol="0">
            <a:spAutoFit/>
          </a:bodyPr>
          <a:lstStyle/>
          <a:p>
            <a:r>
              <a:rPr lang="en-US" sz="5000" b="1" dirty="0">
                <a:solidFill>
                  <a:schemeClr val="bg1"/>
                </a:solidFill>
                <a:latin typeface="Roboto" panose="02000000000000000000" pitchFamily="2" charset="0"/>
                <a:ea typeface="Roboto" panose="02000000000000000000" pitchFamily="2" charset="0"/>
                <a:cs typeface="Roboto" panose="02000000000000000000" pitchFamily="2" charset="0"/>
              </a:rPr>
              <a:t>NỘI DUNG</a:t>
            </a:r>
          </a:p>
        </p:txBody>
      </p:sp>
      <p:grpSp>
        <p:nvGrpSpPr>
          <p:cNvPr id="31" name="Group 30">
            <a:extLst>
              <a:ext uri="{FF2B5EF4-FFF2-40B4-BE49-F238E27FC236}">
                <a16:creationId xmlns:a16="http://schemas.microsoft.com/office/drawing/2014/main" id="{93BE3A49-6DCA-C21E-D4B0-42E97714B739}"/>
              </a:ext>
            </a:extLst>
          </p:cNvPr>
          <p:cNvGrpSpPr/>
          <p:nvPr/>
        </p:nvGrpSpPr>
        <p:grpSpPr>
          <a:xfrm>
            <a:off x="5321472" y="4627647"/>
            <a:ext cx="4699238" cy="400110"/>
            <a:chOff x="5273602" y="5491723"/>
            <a:chExt cx="4699238" cy="400110"/>
          </a:xfrm>
        </p:grpSpPr>
        <p:grpSp>
          <p:nvGrpSpPr>
            <p:cNvPr id="2" name="Group 1">
              <a:extLst>
                <a:ext uri="{FF2B5EF4-FFF2-40B4-BE49-F238E27FC236}">
                  <a16:creationId xmlns:a16="http://schemas.microsoft.com/office/drawing/2014/main" id="{CB412849-CD74-39F0-FFDA-3D75EDE8C486}"/>
                </a:ext>
              </a:extLst>
            </p:cNvPr>
            <p:cNvGrpSpPr/>
            <p:nvPr/>
          </p:nvGrpSpPr>
          <p:grpSpPr>
            <a:xfrm>
              <a:off x="5273602" y="5491723"/>
              <a:ext cx="4699238" cy="400110"/>
              <a:chOff x="167778" y="4208098"/>
              <a:chExt cx="4699238" cy="400110"/>
            </a:xfrm>
          </p:grpSpPr>
          <p:sp>
            <p:nvSpPr>
              <p:cNvPr id="3" name="Hexagon 2">
                <a:extLst>
                  <a:ext uri="{FF2B5EF4-FFF2-40B4-BE49-F238E27FC236}">
                    <a16:creationId xmlns:a16="http://schemas.microsoft.com/office/drawing/2014/main" id="{55566913-2C65-318C-7B34-93194CCD11BC}"/>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0E0DDB9-202C-44C3-DD24-06929405A70E}"/>
                  </a:ext>
                </a:extLst>
              </p:cNvPr>
              <p:cNvSpPr txBox="1"/>
              <p:nvPr/>
            </p:nvSpPr>
            <p:spPr>
              <a:xfrm>
                <a:off x="739636" y="4208098"/>
                <a:ext cx="4127380" cy="400110"/>
              </a:xfrm>
              <a:prstGeom prst="rect">
                <a:avLst/>
              </a:prstGeom>
              <a:noFill/>
            </p:spPr>
            <p:txBody>
              <a:bodyPr wrap="square" rtlCol="0">
                <a:spAutoFit/>
              </a:bodyPr>
              <a:lstStyle/>
              <a:p>
                <a:r>
                  <a:rPr lang="en-US" sz="2000">
                    <a:solidFill>
                      <a:schemeClr val="bg1"/>
                    </a:solidFill>
                    <a:latin typeface="Roboto" panose="02000000000000000000" pitchFamily="2" charset="0"/>
                    <a:ea typeface="Roboto" panose="02000000000000000000" pitchFamily="2" charset="0"/>
                    <a:cs typeface="Roboto" panose="02000000000000000000" pitchFamily="2" charset="0"/>
                  </a:rPr>
                  <a:t>Giải pháp CheckID</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pic>
          <p:nvPicPr>
            <p:cNvPr id="29" name="Graphic 28" descr="Lights On outline">
              <a:extLst>
                <a:ext uri="{FF2B5EF4-FFF2-40B4-BE49-F238E27FC236}">
                  <a16:creationId xmlns:a16="http://schemas.microsoft.com/office/drawing/2014/main" id="{D8457EAF-A8F4-CC83-1BF1-0A36DDCA548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04692" y="5524416"/>
              <a:ext cx="283128" cy="283128"/>
            </a:xfrm>
            <a:prstGeom prst="rect">
              <a:avLst/>
            </a:prstGeom>
          </p:spPr>
        </p:pic>
      </p:grpSp>
      <p:grpSp>
        <p:nvGrpSpPr>
          <p:cNvPr id="15" name="Group 14">
            <a:extLst>
              <a:ext uri="{FF2B5EF4-FFF2-40B4-BE49-F238E27FC236}">
                <a16:creationId xmlns:a16="http://schemas.microsoft.com/office/drawing/2014/main" id="{A72DE027-0FDA-906F-9FEE-B90D27A9F581}"/>
              </a:ext>
            </a:extLst>
          </p:cNvPr>
          <p:cNvGrpSpPr/>
          <p:nvPr/>
        </p:nvGrpSpPr>
        <p:grpSpPr>
          <a:xfrm>
            <a:off x="5278130" y="2975019"/>
            <a:ext cx="4698536" cy="400110"/>
            <a:chOff x="5278130" y="2975019"/>
            <a:chExt cx="4698536" cy="400110"/>
          </a:xfrm>
        </p:grpSpPr>
        <p:sp>
          <p:nvSpPr>
            <p:cNvPr id="13" name="TextBox 12">
              <a:extLst>
                <a:ext uri="{FF2B5EF4-FFF2-40B4-BE49-F238E27FC236}">
                  <a16:creationId xmlns:a16="http://schemas.microsoft.com/office/drawing/2014/main" id="{79F2847B-5423-C36B-5084-64214821D5B3}"/>
                </a:ext>
              </a:extLst>
            </p:cNvPr>
            <p:cNvSpPr txBox="1"/>
            <p:nvPr/>
          </p:nvSpPr>
          <p:spPr>
            <a:xfrm>
              <a:off x="5856974" y="2975019"/>
              <a:ext cx="4119692"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Digital Onboarding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eKYC</a:t>
              </a:r>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a:t>
              </a:r>
            </a:p>
          </p:txBody>
        </p:sp>
        <p:grpSp>
          <p:nvGrpSpPr>
            <p:cNvPr id="14" name="Group 13">
              <a:extLst>
                <a:ext uri="{FF2B5EF4-FFF2-40B4-BE49-F238E27FC236}">
                  <a16:creationId xmlns:a16="http://schemas.microsoft.com/office/drawing/2014/main" id="{C11637C5-F5F4-7EDF-E9E8-8ABF690BC10E}"/>
                </a:ext>
              </a:extLst>
            </p:cNvPr>
            <p:cNvGrpSpPr/>
            <p:nvPr/>
          </p:nvGrpSpPr>
          <p:grpSpPr>
            <a:xfrm>
              <a:off x="5278130" y="3004983"/>
              <a:ext cx="385893" cy="332666"/>
              <a:chOff x="5278130" y="3004983"/>
              <a:chExt cx="385893" cy="332666"/>
            </a:xfrm>
          </p:grpSpPr>
          <p:sp>
            <p:nvSpPr>
              <p:cNvPr id="12" name="Hexagon 11">
                <a:extLst>
                  <a:ext uri="{FF2B5EF4-FFF2-40B4-BE49-F238E27FC236}">
                    <a16:creationId xmlns:a16="http://schemas.microsoft.com/office/drawing/2014/main" id="{3B6B2FA8-E9BC-1FE5-0951-7ADA68EA9598}"/>
                  </a:ext>
                </a:extLst>
              </p:cNvPr>
              <p:cNvSpPr/>
              <p:nvPr/>
            </p:nvSpPr>
            <p:spPr>
              <a:xfrm>
                <a:off x="5278130" y="300498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Completed outline">
                <a:extLst>
                  <a:ext uri="{FF2B5EF4-FFF2-40B4-BE49-F238E27FC236}">
                    <a16:creationId xmlns:a16="http://schemas.microsoft.com/office/drawing/2014/main" id="{C0DC3F84-682B-1163-CF2A-4D619485A24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41628" y="3056405"/>
                <a:ext cx="249182" cy="249182"/>
              </a:xfrm>
              <a:prstGeom prst="rect">
                <a:avLst/>
              </a:prstGeom>
            </p:spPr>
          </p:pic>
        </p:grpSp>
      </p:grpSp>
      <p:grpSp>
        <p:nvGrpSpPr>
          <p:cNvPr id="16" name="Group 15">
            <a:extLst>
              <a:ext uri="{FF2B5EF4-FFF2-40B4-BE49-F238E27FC236}">
                <a16:creationId xmlns:a16="http://schemas.microsoft.com/office/drawing/2014/main" id="{3FDD3FA7-5C4C-73B0-063E-ECCAC7C50A04}"/>
              </a:ext>
            </a:extLst>
          </p:cNvPr>
          <p:cNvGrpSpPr/>
          <p:nvPr/>
        </p:nvGrpSpPr>
        <p:grpSpPr>
          <a:xfrm>
            <a:off x="5310059" y="5484879"/>
            <a:ext cx="4699238" cy="400110"/>
            <a:chOff x="5273602" y="5491723"/>
            <a:chExt cx="4699238" cy="400110"/>
          </a:xfrm>
        </p:grpSpPr>
        <p:grpSp>
          <p:nvGrpSpPr>
            <p:cNvPr id="17" name="Group 16">
              <a:extLst>
                <a:ext uri="{FF2B5EF4-FFF2-40B4-BE49-F238E27FC236}">
                  <a16:creationId xmlns:a16="http://schemas.microsoft.com/office/drawing/2014/main" id="{E1261A4E-5050-E3C4-ACFA-58C25B18DEDF}"/>
                </a:ext>
              </a:extLst>
            </p:cNvPr>
            <p:cNvGrpSpPr/>
            <p:nvPr/>
          </p:nvGrpSpPr>
          <p:grpSpPr>
            <a:xfrm>
              <a:off x="5273602" y="5491723"/>
              <a:ext cx="4699238" cy="400110"/>
              <a:chOff x="167778" y="4208098"/>
              <a:chExt cx="4699238" cy="400110"/>
            </a:xfrm>
          </p:grpSpPr>
          <p:sp>
            <p:nvSpPr>
              <p:cNvPr id="19" name="Hexagon 18">
                <a:extLst>
                  <a:ext uri="{FF2B5EF4-FFF2-40B4-BE49-F238E27FC236}">
                    <a16:creationId xmlns:a16="http://schemas.microsoft.com/office/drawing/2014/main" id="{F541EBA8-91B3-80D1-56E1-7515F418BBC7}"/>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E40E0F4-0024-AE70-9D1A-3390BA62F984}"/>
                  </a:ext>
                </a:extLst>
              </p:cNvPr>
              <p:cNvSpPr txBox="1"/>
              <p:nvPr/>
            </p:nvSpPr>
            <p:spPr>
              <a:xfrm>
                <a:off x="739636" y="4208098"/>
                <a:ext cx="4127380" cy="400110"/>
              </a:xfrm>
              <a:prstGeom prst="rect">
                <a:avLst/>
              </a:prstGeom>
              <a:noFill/>
            </p:spPr>
            <p:txBody>
              <a:bodyPr wrap="square" rtlCol="0">
                <a:spAutoFit/>
              </a:bodyPr>
              <a:lstStyle/>
              <a:p>
                <a:r>
                  <a:rPr lang="en-US" sz="2000">
                    <a:solidFill>
                      <a:schemeClr val="bg1"/>
                    </a:solidFill>
                    <a:latin typeface="Roboto" panose="02000000000000000000" pitchFamily="2" charset="0"/>
                    <a:ea typeface="Roboto" panose="02000000000000000000" pitchFamily="2" charset="0"/>
                    <a:cs typeface="Roboto" panose="02000000000000000000" pitchFamily="2" charset="0"/>
                  </a:rPr>
                  <a:t>Tại sao là CheckID?</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pic>
          <p:nvPicPr>
            <p:cNvPr id="18" name="Graphic 17" descr="Lights On outline">
              <a:extLst>
                <a:ext uri="{FF2B5EF4-FFF2-40B4-BE49-F238E27FC236}">
                  <a16:creationId xmlns:a16="http://schemas.microsoft.com/office/drawing/2014/main" id="{0AE7B33D-CFD1-102D-3DAC-3081331632F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04692" y="5524416"/>
              <a:ext cx="283128" cy="283128"/>
            </a:xfrm>
            <a:prstGeom prst="rect">
              <a:avLst/>
            </a:prstGeom>
          </p:spPr>
        </p:pic>
      </p:grpSp>
    </p:spTree>
    <p:extLst>
      <p:ext uri="{BB962C8B-B14F-4D97-AF65-F5344CB8AC3E}">
        <p14:creationId xmlns:p14="http://schemas.microsoft.com/office/powerpoint/2010/main" val="3966917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05C52B3-6C81-BEDD-92B0-4FBCDB295DA4}"/>
              </a:ext>
            </a:extLst>
          </p:cNvPr>
          <p:cNvSpPr/>
          <p:nvPr/>
        </p:nvSpPr>
        <p:spPr>
          <a:xfrm rot="16200000">
            <a:off x="6931270" y="1597267"/>
            <a:ext cx="6858004" cy="3663462"/>
          </a:xfrm>
          <a:prstGeom prst="rect">
            <a:avLst/>
          </a:prstGeom>
          <a:pattFill prst="wdDn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BDA82BA-F825-1FBB-D680-3DAB2D29325C}"/>
              </a:ext>
            </a:extLst>
          </p:cNvPr>
          <p:cNvSpPr/>
          <p:nvPr/>
        </p:nvSpPr>
        <p:spPr>
          <a:xfrm rot="18632322">
            <a:off x="-520625" y="10735"/>
            <a:ext cx="1686253" cy="1686253"/>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67328F-B4D4-F938-872B-75FFC776C489}"/>
              </a:ext>
            </a:extLst>
          </p:cNvPr>
          <p:cNvSpPr txBox="1"/>
          <p:nvPr/>
        </p:nvSpPr>
        <p:spPr>
          <a:xfrm>
            <a:off x="1772338" y="426774"/>
            <a:ext cx="3475616" cy="553998"/>
          </a:xfrm>
          <a:prstGeom prst="rect">
            <a:avLst/>
          </a:prstGeom>
          <a:noFill/>
        </p:spPr>
        <p:txBody>
          <a:bodyPr wrap="square" rtlCol="0">
            <a:spAutoFit/>
          </a:bodyPr>
          <a:lstStyle/>
          <a:p>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TỔNG QUAN</a:t>
            </a:r>
          </a:p>
        </p:txBody>
      </p:sp>
      <p:sp>
        <p:nvSpPr>
          <p:cNvPr id="9" name="Rectangle 8">
            <a:extLst>
              <a:ext uri="{FF2B5EF4-FFF2-40B4-BE49-F238E27FC236}">
                <a16:creationId xmlns:a16="http://schemas.microsoft.com/office/drawing/2014/main" id="{71EE87A4-BC81-2941-1E94-25C4887EF4BB}"/>
              </a:ext>
            </a:extLst>
          </p:cNvPr>
          <p:cNvSpPr/>
          <p:nvPr/>
        </p:nvSpPr>
        <p:spPr>
          <a:xfrm>
            <a:off x="0" y="4480503"/>
            <a:ext cx="8528541" cy="237749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735278-E1D3-624C-7A67-CE46859F2589}"/>
              </a:ext>
            </a:extLst>
          </p:cNvPr>
          <p:cNvSpPr/>
          <p:nvPr/>
        </p:nvSpPr>
        <p:spPr>
          <a:xfrm rot="18632322">
            <a:off x="-304193" y="227168"/>
            <a:ext cx="1253386" cy="1253386"/>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ollage of a driver's license&#10;&#10;Description automatically generated">
            <a:extLst>
              <a:ext uri="{FF2B5EF4-FFF2-40B4-BE49-F238E27FC236}">
                <a16:creationId xmlns:a16="http://schemas.microsoft.com/office/drawing/2014/main" id="{5F6598DC-796D-FF17-4FFD-AE772C5665B1}"/>
              </a:ext>
            </a:extLst>
          </p:cNvPr>
          <p:cNvPicPr>
            <a:picLocks noChangeAspect="1"/>
          </p:cNvPicPr>
          <p:nvPr/>
        </p:nvPicPr>
        <p:blipFill rotWithShape="1">
          <a:blip r:embed="rId2">
            <a:extLst>
              <a:ext uri="{28A0092B-C50C-407E-A947-70E740481C1C}">
                <a14:useLocalDpi xmlns:a14="http://schemas.microsoft.com/office/drawing/2010/main" val="0"/>
              </a:ext>
            </a:extLst>
          </a:blip>
          <a:srcRect b="3911"/>
          <a:stretch/>
        </p:blipFill>
        <p:spPr>
          <a:xfrm>
            <a:off x="8678037" y="499309"/>
            <a:ext cx="3398651" cy="3707966"/>
          </a:xfrm>
          <a:prstGeom prst="rect">
            <a:avLst/>
          </a:prstGeom>
        </p:spPr>
      </p:pic>
      <p:sp>
        <p:nvSpPr>
          <p:cNvPr id="29" name="TextBox 28">
            <a:extLst>
              <a:ext uri="{FF2B5EF4-FFF2-40B4-BE49-F238E27FC236}">
                <a16:creationId xmlns:a16="http://schemas.microsoft.com/office/drawing/2014/main" id="{70255AF6-D791-AF02-7B4B-98AD91385D9F}"/>
              </a:ext>
            </a:extLst>
          </p:cNvPr>
          <p:cNvSpPr txBox="1"/>
          <p:nvPr/>
        </p:nvSpPr>
        <p:spPr>
          <a:xfrm>
            <a:off x="352121" y="5669251"/>
            <a:ext cx="7206820" cy="707886"/>
          </a:xfrm>
          <a:prstGeom prst="rect">
            <a:avLst/>
          </a:prstGeom>
          <a:noFill/>
        </p:spPr>
        <p:txBody>
          <a:bodyPr wrap="square" rtlCol="0">
            <a:spAutoFit/>
          </a:bodyPr>
          <a:lstStyle/>
          <a:p>
            <a:pPr algn="just"/>
            <a:r>
              <a:rPr lang="en-US" sz="2000" b="1" dirty="0">
                <a:solidFill>
                  <a:srgbClr val="FFCC00"/>
                </a:solidFill>
                <a:latin typeface="Roboto" panose="02000000000000000000" pitchFamily="2" charset="0"/>
                <a:ea typeface="Roboto" panose="02000000000000000000" pitchFamily="2" charset="0"/>
                <a:cs typeface="Roboto" panose="02000000000000000000" pitchFamily="2" charset="0"/>
              </a:rPr>
              <a:t>Giải pháp của sự kết hợp hoàn hảo giữa dịch vụ xác thực thẻ </a:t>
            </a:r>
            <a:r>
              <a:rPr lang="en-US" sz="2000" b="1" dirty="0" err="1">
                <a:solidFill>
                  <a:srgbClr val="FFCC00"/>
                </a:solidFill>
                <a:latin typeface="Roboto" panose="02000000000000000000" pitchFamily="2" charset="0"/>
                <a:ea typeface="Roboto" panose="02000000000000000000" pitchFamily="2" charset="0"/>
                <a:cs typeface="Roboto" panose="02000000000000000000" pitchFamily="2" charset="0"/>
              </a:rPr>
              <a:t>CCCD</a:t>
            </a:r>
            <a:r>
              <a:rPr lang="en-US" sz="2000" b="1" dirty="0">
                <a:solidFill>
                  <a:srgbClr val="FFCC00"/>
                </a:solidFill>
                <a:latin typeface="Roboto" panose="02000000000000000000" pitchFamily="2" charset="0"/>
                <a:ea typeface="Roboto" panose="02000000000000000000" pitchFamily="2" charset="0"/>
                <a:cs typeface="Roboto" panose="02000000000000000000" pitchFamily="2" charset="0"/>
              </a:rPr>
              <a:t> gắn Chip của Bộ Công an và công nghệ AI tiên tiến. </a:t>
            </a:r>
          </a:p>
        </p:txBody>
      </p:sp>
      <p:sp>
        <p:nvSpPr>
          <p:cNvPr id="30" name="TextBox 29">
            <a:extLst>
              <a:ext uri="{FF2B5EF4-FFF2-40B4-BE49-F238E27FC236}">
                <a16:creationId xmlns:a16="http://schemas.microsoft.com/office/drawing/2014/main" id="{6D337212-8462-C794-270F-10EDD7798279}"/>
              </a:ext>
            </a:extLst>
          </p:cNvPr>
          <p:cNvSpPr txBox="1"/>
          <p:nvPr/>
        </p:nvSpPr>
        <p:spPr>
          <a:xfrm>
            <a:off x="1206093" y="4662790"/>
            <a:ext cx="3810288" cy="1015663"/>
          </a:xfrm>
          <a:prstGeom prst="rect">
            <a:avLst/>
          </a:prstGeom>
          <a:noFill/>
        </p:spPr>
        <p:txBody>
          <a:bodyPr wrap="square" rtlCol="0">
            <a:spAutoFit/>
          </a:bodyPr>
          <a:lstStyle/>
          <a:p>
            <a:r>
              <a:rPr lang="en-US" sz="6000" b="1" dirty="0" err="1">
                <a:solidFill>
                  <a:srgbClr val="FFC000"/>
                </a:solidFill>
                <a:latin typeface="Roboto" pitchFamily="2" charset="0"/>
                <a:ea typeface="Roboto" pitchFamily="2" charset="0"/>
                <a:cs typeface="Cavolini" panose="020B0502040204020203" pitchFamily="66" charset="0"/>
              </a:rPr>
              <a:t>CHECKID</a:t>
            </a:r>
            <a:endParaRPr lang="en-US" sz="6000" b="1" dirty="0">
              <a:solidFill>
                <a:srgbClr val="FFC000"/>
              </a:solidFill>
              <a:latin typeface="Roboto" pitchFamily="2" charset="0"/>
              <a:ea typeface="Roboto" pitchFamily="2" charset="0"/>
              <a:cs typeface="Cavolini" panose="020B0502040204020203" pitchFamily="66" charset="0"/>
            </a:endParaRPr>
          </a:p>
        </p:txBody>
      </p:sp>
      <p:pic>
        <p:nvPicPr>
          <p:cNvPr id="32" name="Picture 31" descr="A hand holding a card&#10;&#10;Description automatically generated">
            <a:extLst>
              <a:ext uri="{FF2B5EF4-FFF2-40B4-BE49-F238E27FC236}">
                <a16:creationId xmlns:a16="http://schemas.microsoft.com/office/drawing/2014/main" id="{B6B69707-D51F-4620-38DB-08B385BCA3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946" y="4626290"/>
            <a:ext cx="3398651" cy="2085922"/>
          </a:xfrm>
          <a:prstGeom prst="rect">
            <a:avLst/>
          </a:prstGeom>
        </p:spPr>
      </p:pic>
      <p:pic>
        <p:nvPicPr>
          <p:cNvPr id="38" name="Graphic 37" descr="Warning with solid fill">
            <a:extLst>
              <a:ext uri="{FF2B5EF4-FFF2-40B4-BE49-F238E27FC236}">
                <a16:creationId xmlns:a16="http://schemas.microsoft.com/office/drawing/2014/main" id="{8C79DA1B-F5C1-3731-B80F-99E8BDC5CD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39791" y="-103679"/>
            <a:ext cx="914400" cy="914400"/>
          </a:xfrm>
          <a:prstGeom prst="rect">
            <a:avLst/>
          </a:prstGeom>
        </p:spPr>
      </p:pic>
      <p:pic>
        <p:nvPicPr>
          <p:cNvPr id="42" name="Graphic 41" descr="Arrow: Straight with solid fill">
            <a:extLst>
              <a:ext uri="{FF2B5EF4-FFF2-40B4-BE49-F238E27FC236}">
                <a16:creationId xmlns:a16="http://schemas.microsoft.com/office/drawing/2014/main" id="{12E3B23D-8F25-4EC0-9AF2-1A24C5FFE62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7691347" y="5524564"/>
            <a:ext cx="1217895" cy="914400"/>
          </a:xfrm>
          <a:prstGeom prst="rect">
            <a:avLst/>
          </a:prstGeom>
        </p:spPr>
      </p:pic>
      <p:grpSp>
        <p:nvGrpSpPr>
          <p:cNvPr id="53" name="Group 52">
            <a:extLst>
              <a:ext uri="{FF2B5EF4-FFF2-40B4-BE49-F238E27FC236}">
                <a16:creationId xmlns:a16="http://schemas.microsoft.com/office/drawing/2014/main" id="{4C29A4D4-223D-1C93-76D9-9D2AD843037E}"/>
              </a:ext>
            </a:extLst>
          </p:cNvPr>
          <p:cNvGrpSpPr/>
          <p:nvPr/>
        </p:nvGrpSpPr>
        <p:grpSpPr>
          <a:xfrm>
            <a:off x="1086245" y="1317245"/>
            <a:ext cx="7032029" cy="584775"/>
            <a:chOff x="1090527" y="1317245"/>
            <a:chExt cx="7032029" cy="584775"/>
          </a:xfrm>
        </p:grpSpPr>
        <p:sp>
          <p:nvSpPr>
            <p:cNvPr id="10" name="TextBox 9">
              <a:extLst>
                <a:ext uri="{FF2B5EF4-FFF2-40B4-BE49-F238E27FC236}">
                  <a16:creationId xmlns:a16="http://schemas.microsoft.com/office/drawing/2014/main" id="{68E9C041-1793-8844-8D02-427BEC1D1080}"/>
                </a:ext>
              </a:extLst>
            </p:cNvPr>
            <p:cNvSpPr txBox="1"/>
            <p:nvPr/>
          </p:nvSpPr>
          <p:spPr>
            <a:xfrm>
              <a:off x="1467181" y="1317245"/>
              <a:ext cx="6655375" cy="584775"/>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Công nghệ ngày càng phát triển, những hành vi giả mạo danh tính trong quy trình xác thực ngày càng tinh vi và ngày càng tăng.</a:t>
              </a:r>
            </a:p>
          </p:txBody>
        </p:sp>
        <p:grpSp>
          <p:nvGrpSpPr>
            <p:cNvPr id="46" name="Group 45">
              <a:extLst>
                <a:ext uri="{FF2B5EF4-FFF2-40B4-BE49-F238E27FC236}">
                  <a16:creationId xmlns:a16="http://schemas.microsoft.com/office/drawing/2014/main" id="{E66CE753-E546-9D66-810A-D05DC39178A6}"/>
                </a:ext>
              </a:extLst>
            </p:cNvPr>
            <p:cNvGrpSpPr/>
            <p:nvPr/>
          </p:nvGrpSpPr>
          <p:grpSpPr>
            <a:xfrm>
              <a:off x="1090527" y="1362933"/>
              <a:ext cx="346447" cy="346447"/>
              <a:chOff x="611246" y="1918189"/>
              <a:chExt cx="553998" cy="553998"/>
            </a:xfrm>
          </p:grpSpPr>
          <p:sp>
            <p:nvSpPr>
              <p:cNvPr id="45" name="Oval 44">
                <a:extLst>
                  <a:ext uri="{FF2B5EF4-FFF2-40B4-BE49-F238E27FC236}">
                    <a16:creationId xmlns:a16="http://schemas.microsoft.com/office/drawing/2014/main" id="{17A945F0-6180-B9DE-DBF8-78B00A8C5E89}"/>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Right pointing backhand index outline">
                <a:extLst>
                  <a:ext uri="{FF2B5EF4-FFF2-40B4-BE49-F238E27FC236}">
                    <a16:creationId xmlns:a16="http://schemas.microsoft.com/office/drawing/2014/main" id="{89CBD30F-4B24-48BC-D8AA-7C8F397DCF7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grpSp>
        <p:nvGrpSpPr>
          <p:cNvPr id="54" name="Group 53">
            <a:extLst>
              <a:ext uri="{FF2B5EF4-FFF2-40B4-BE49-F238E27FC236}">
                <a16:creationId xmlns:a16="http://schemas.microsoft.com/office/drawing/2014/main" id="{0A4EEF0A-4149-B5EC-A564-00422126B696}"/>
              </a:ext>
            </a:extLst>
          </p:cNvPr>
          <p:cNvGrpSpPr/>
          <p:nvPr/>
        </p:nvGrpSpPr>
        <p:grpSpPr>
          <a:xfrm>
            <a:off x="1086245" y="2226124"/>
            <a:ext cx="7032029" cy="357437"/>
            <a:chOff x="1090527" y="2526790"/>
            <a:chExt cx="7032029" cy="357437"/>
          </a:xfrm>
        </p:grpSpPr>
        <p:sp>
          <p:nvSpPr>
            <p:cNvPr id="21" name="TextBox 20">
              <a:extLst>
                <a:ext uri="{FF2B5EF4-FFF2-40B4-BE49-F238E27FC236}">
                  <a16:creationId xmlns:a16="http://schemas.microsoft.com/office/drawing/2014/main" id="{C660F292-A07E-A502-2F93-6F0281DDA8E7}"/>
                </a:ext>
              </a:extLst>
            </p:cNvPr>
            <p:cNvSpPr txBox="1"/>
            <p:nvPr/>
          </p:nvSpPr>
          <p:spPr>
            <a:xfrm>
              <a:off x="1479004" y="2545673"/>
              <a:ext cx="6643552" cy="338554"/>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Chỉ sử dụng AI thuần túy để chống giả mạo xác thực là chưa đủ.</a:t>
              </a:r>
            </a:p>
          </p:txBody>
        </p:sp>
        <p:grpSp>
          <p:nvGrpSpPr>
            <p:cNvPr id="47" name="Group 46">
              <a:extLst>
                <a:ext uri="{FF2B5EF4-FFF2-40B4-BE49-F238E27FC236}">
                  <a16:creationId xmlns:a16="http://schemas.microsoft.com/office/drawing/2014/main" id="{E7BC1F3E-500A-9DCB-FEE3-2B46648C8BF4}"/>
                </a:ext>
              </a:extLst>
            </p:cNvPr>
            <p:cNvGrpSpPr/>
            <p:nvPr/>
          </p:nvGrpSpPr>
          <p:grpSpPr>
            <a:xfrm>
              <a:off x="1090527" y="2526790"/>
              <a:ext cx="346447" cy="346447"/>
              <a:chOff x="611246" y="1918189"/>
              <a:chExt cx="553998" cy="553998"/>
            </a:xfrm>
          </p:grpSpPr>
          <p:sp>
            <p:nvSpPr>
              <p:cNvPr id="48" name="Oval 47">
                <a:extLst>
                  <a:ext uri="{FF2B5EF4-FFF2-40B4-BE49-F238E27FC236}">
                    <a16:creationId xmlns:a16="http://schemas.microsoft.com/office/drawing/2014/main" id="{88359E6E-0230-33C7-7949-BEE6306FE965}"/>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Right pointing backhand index outline">
                <a:extLst>
                  <a:ext uri="{FF2B5EF4-FFF2-40B4-BE49-F238E27FC236}">
                    <a16:creationId xmlns:a16="http://schemas.microsoft.com/office/drawing/2014/main" id="{41501377-C065-DD3C-63A0-BF03B5F6F9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grpSp>
        <p:nvGrpSpPr>
          <p:cNvPr id="55" name="Group 54">
            <a:extLst>
              <a:ext uri="{FF2B5EF4-FFF2-40B4-BE49-F238E27FC236}">
                <a16:creationId xmlns:a16="http://schemas.microsoft.com/office/drawing/2014/main" id="{04200C5E-2A74-5C91-3078-1F721931211E}"/>
              </a:ext>
            </a:extLst>
          </p:cNvPr>
          <p:cNvGrpSpPr/>
          <p:nvPr/>
        </p:nvGrpSpPr>
        <p:grpSpPr>
          <a:xfrm>
            <a:off x="1092156" y="2989886"/>
            <a:ext cx="7020206" cy="584775"/>
            <a:chOff x="1090527" y="3383172"/>
            <a:chExt cx="7020206" cy="584775"/>
          </a:xfrm>
        </p:grpSpPr>
        <p:sp>
          <p:nvSpPr>
            <p:cNvPr id="27" name="TextBox 26">
              <a:extLst>
                <a:ext uri="{FF2B5EF4-FFF2-40B4-BE49-F238E27FC236}">
                  <a16:creationId xmlns:a16="http://schemas.microsoft.com/office/drawing/2014/main" id="{994E87D8-6A2E-C1E0-8B67-2DF22EF54D05}"/>
                </a:ext>
              </a:extLst>
            </p:cNvPr>
            <p:cNvSpPr txBox="1"/>
            <p:nvPr/>
          </p:nvSpPr>
          <p:spPr>
            <a:xfrm>
              <a:off x="1467181" y="3383172"/>
              <a:ext cx="6643552" cy="584775"/>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Quy trình thẩm định, phê duyệt giao dịch tốn kém và thời gian thẩm định cần nhiều thời gian.</a:t>
              </a:r>
            </a:p>
          </p:txBody>
        </p:sp>
        <p:grpSp>
          <p:nvGrpSpPr>
            <p:cNvPr id="50" name="Group 49">
              <a:extLst>
                <a:ext uri="{FF2B5EF4-FFF2-40B4-BE49-F238E27FC236}">
                  <a16:creationId xmlns:a16="http://schemas.microsoft.com/office/drawing/2014/main" id="{9D94B013-211D-54F6-075A-250BBFF6CB25}"/>
                </a:ext>
              </a:extLst>
            </p:cNvPr>
            <p:cNvGrpSpPr/>
            <p:nvPr/>
          </p:nvGrpSpPr>
          <p:grpSpPr>
            <a:xfrm>
              <a:off x="1090527" y="3435274"/>
              <a:ext cx="346447" cy="346447"/>
              <a:chOff x="611246" y="1918189"/>
              <a:chExt cx="553998" cy="553998"/>
            </a:xfrm>
          </p:grpSpPr>
          <p:sp>
            <p:nvSpPr>
              <p:cNvPr id="51" name="Oval 50">
                <a:extLst>
                  <a:ext uri="{FF2B5EF4-FFF2-40B4-BE49-F238E27FC236}">
                    <a16:creationId xmlns:a16="http://schemas.microsoft.com/office/drawing/2014/main" id="{8BEE954D-DB06-7702-45FC-34890C36D3AA}"/>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Graphic 51" descr="Right pointing backhand index outline">
                <a:extLst>
                  <a:ext uri="{FF2B5EF4-FFF2-40B4-BE49-F238E27FC236}">
                    <a16:creationId xmlns:a16="http://schemas.microsoft.com/office/drawing/2014/main" id="{D661F6B5-306F-DFD8-94B6-206FA507D81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spTree>
    <p:extLst>
      <p:ext uri="{BB962C8B-B14F-4D97-AF65-F5344CB8AC3E}">
        <p14:creationId xmlns:p14="http://schemas.microsoft.com/office/powerpoint/2010/main" val="40826913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22" presetClass="entr" presetSubtype="4"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4079C6-036E-8394-6763-F6638670CD8B}"/>
              </a:ext>
            </a:extLst>
          </p:cNvPr>
          <p:cNvSpPr/>
          <p:nvPr/>
        </p:nvSpPr>
        <p:spPr>
          <a:xfrm>
            <a:off x="0" y="-1"/>
            <a:ext cx="12205982" cy="333042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1C51931-C2A5-2598-D486-2D6732EB31E9}"/>
              </a:ext>
            </a:extLst>
          </p:cNvPr>
          <p:cNvSpPr txBox="1"/>
          <p:nvPr/>
        </p:nvSpPr>
        <p:spPr>
          <a:xfrm>
            <a:off x="487959" y="981583"/>
            <a:ext cx="11196504" cy="830997"/>
          </a:xfrm>
          <a:prstGeom prst="rect">
            <a:avLst/>
          </a:prstGeom>
          <a:noFill/>
        </p:spPr>
        <p:txBody>
          <a:bodyPr wrap="square" rtlCol="0">
            <a:spAutoFit/>
          </a:bodyPr>
          <a:lstStyle/>
          <a:p>
            <a:pPr marL="285750" indent="-285750">
              <a:buFont typeface="Wingdings" panose="05000000000000000000" pitchFamily="2" charset="2"/>
              <a:buChar char="§"/>
            </a:pPr>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Là quy trình sử dụng các công nghệ kỹ thuật số nhằm thu hút khách hàng mới, đảm bảo rằng họ có thể dễ dàng tiếp cận với tất cả các dịch vụ một cách  đơn giản và nhanh chóng, tích hợp thông tin của họ vào cơ sở dữ liệu khách hàng của tổ chức cung cấp dịch vụ.</a:t>
            </a:r>
          </a:p>
        </p:txBody>
      </p:sp>
      <p:sp>
        <p:nvSpPr>
          <p:cNvPr id="8" name="TextBox 7">
            <a:extLst>
              <a:ext uri="{FF2B5EF4-FFF2-40B4-BE49-F238E27FC236}">
                <a16:creationId xmlns:a16="http://schemas.microsoft.com/office/drawing/2014/main" id="{47DF80BF-EE99-9535-4077-F269D3F6AAD2}"/>
              </a:ext>
            </a:extLst>
          </p:cNvPr>
          <p:cNvSpPr txBox="1"/>
          <p:nvPr/>
        </p:nvSpPr>
        <p:spPr>
          <a:xfrm>
            <a:off x="487959" y="1942816"/>
            <a:ext cx="11196503" cy="338554"/>
          </a:xfrm>
          <a:prstGeom prst="rect">
            <a:avLst/>
          </a:prstGeom>
          <a:noFill/>
        </p:spPr>
        <p:txBody>
          <a:bodyPr wrap="square" rtlCol="0">
            <a:spAutoFit/>
          </a:bodyPr>
          <a:lstStyle/>
          <a:p>
            <a:pPr marL="285750" indent="-285750">
              <a:buFont typeface="Wingdings" panose="05000000000000000000" pitchFamily="2" charset="2"/>
              <a:buChar char="§"/>
            </a:pPr>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Được sử dụng rộng rãi trong nhiều lĩnh vực, đặc biệt rất quan trọng trong </a:t>
            </a:r>
            <a:r>
              <a:rPr lang="en-US" sz="1600" b="1" dirty="0">
                <a:solidFill>
                  <a:schemeClr val="bg1"/>
                </a:solidFill>
                <a:latin typeface="Roboto" panose="02000000000000000000" pitchFamily="2" charset="0"/>
                <a:ea typeface="Roboto" panose="02000000000000000000" pitchFamily="2" charset="0"/>
                <a:cs typeface="Roboto" panose="02000000000000000000" pitchFamily="2" charset="0"/>
              </a:rPr>
              <a:t>lĩnh vực </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Tài chính – Ngân hàng</a:t>
            </a:r>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a:t>
            </a:r>
          </a:p>
        </p:txBody>
      </p:sp>
      <p:sp>
        <p:nvSpPr>
          <p:cNvPr id="35" name="TextBox 34">
            <a:extLst>
              <a:ext uri="{FF2B5EF4-FFF2-40B4-BE49-F238E27FC236}">
                <a16:creationId xmlns:a16="http://schemas.microsoft.com/office/drawing/2014/main" id="{C92650A5-BF4C-691C-3467-37D5508BA7E1}"/>
              </a:ext>
            </a:extLst>
          </p:cNvPr>
          <p:cNvSpPr txBox="1"/>
          <p:nvPr/>
        </p:nvSpPr>
        <p:spPr>
          <a:xfrm>
            <a:off x="487959" y="166961"/>
            <a:ext cx="5713852" cy="553998"/>
          </a:xfrm>
          <a:prstGeom prst="rect">
            <a:avLst/>
          </a:prstGeom>
          <a:noFill/>
        </p:spPr>
        <p:txBody>
          <a:bodyPr wrap="square" rtlCol="0">
            <a:spAutoFit/>
          </a:bodyPr>
          <a:lstStyle/>
          <a:p>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DIGITAL ONBOARDING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eKYC</a:t>
            </a: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a:t>
            </a:r>
          </a:p>
        </p:txBody>
      </p:sp>
      <p:grpSp>
        <p:nvGrpSpPr>
          <p:cNvPr id="112" name="Group 111">
            <a:extLst>
              <a:ext uri="{FF2B5EF4-FFF2-40B4-BE49-F238E27FC236}">
                <a16:creationId xmlns:a16="http://schemas.microsoft.com/office/drawing/2014/main" id="{AFBD2464-E8A1-3CA7-F750-4B04D8DD1C50}"/>
              </a:ext>
            </a:extLst>
          </p:cNvPr>
          <p:cNvGrpSpPr/>
          <p:nvPr/>
        </p:nvGrpSpPr>
        <p:grpSpPr>
          <a:xfrm>
            <a:off x="6181756" y="3012434"/>
            <a:ext cx="1778466" cy="3746973"/>
            <a:chOff x="6117386" y="3012434"/>
            <a:chExt cx="1778466" cy="3746973"/>
          </a:xfrm>
        </p:grpSpPr>
        <p:pic>
          <p:nvPicPr>
            <p:cNvPr id="40" name="Picture 39" descr="Shape&#10;&#10;Description automatically generated with low confidence">
              <a:extLst>
                <a:ext uri="{FF2B5EF4-FFF2-40B4-BE49-F238E27FC236}">
                  <a16:creationId xmlns:a16="http://schemas.microsoft.com/office/drawing/2014/main" id="{4A61DED1-B1CE-0C0C-9817-B0F1C1542B62}"/>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04296" y="4236979"/>
              <a:ext cx="594360" cy="594360"/>
            </a:xfrm>
            <a:prstGeom prst="rect">
              <a:avLst/>
            </a:prstGeom>
          </p:spPr>
        </p:pic>
        <p:sp>
          <p:nvSpPr>
            <p:cNvPr id="86" name="Rectangle: Rounded Corners 85">
              <a:extLst>
                <a:ext uri="{FF2B5EF4-FFF2-40B4-BE49-F238E27FC236}">
                  <a16:creationId xmlns:a16="http://schemas.microsoft.com/office/drawing/2014/main" id="{BA9696B4-7216-3BCC-D20B-C1B35E96F6AF}"/>
                </a:ext>
              </a:extLst>
            </p:cNvPr>
            <p:cNvSpPr/>
            <p:nvPr/>
          </p:nvSpPr>
          <p:spPr>
            <a:xfrm>
              <a:off x="6117386" y="3358155"/>
              <a:ext cx="1778466" cy="3401252"/>
            </a:xfrm>
            <a:prstGeom prst="roundRect">
              <a:avLst/>
            </a:prstGeom>
            <a:noFill/>
            <a:ln w="381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E977468D-AA9F-090E-97F8-FD7E5FBAB46B}"/>
                </a:ext>
              </a:extLst>
            </p:cNvPr>
            <p:cNvSpPr txBox="1"/>
            <p:nvPr/>
          </p:nvSpPr>
          <p:spPr>
            <a:xfrm>
              <a:off x="6161195" y="3715030"/>
              <a:ext cx="1679801" cy="338554"/>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Liveness Check</a:t>
              </a:r>
            </a:p>
          </p:txBody>
        </p:sp>
        <p:sp>
          <p:nvSpPr>
            <p:cNvPr id="88" name="Oval 87">
              <a:extLst>
                <a:ext uri="{FF2B5EF4-FFF2-40B4-BE49-F238E27FC236}">
                  <a16:creationId xmlns:a16="http://schemas.microsoft.com/office/drawing/2014/main" id="{299FFBA3-A12D-A386-7EF3-8855D1D0648B}"/>
                </a:ext>
              </a:extLst>
            </p:cNvPr>
            <p:cNvSpPr/>
            <p:nvPr/>
          </p:nvSpPr>
          <p:spPr>
            <a:xfrm>
              <a:off x="6673757" y="3012434"/>
              <a:ext cx="667512" cy="667512"/>
            </a:xfrm>
            <a:prstGeom prst="ellipse">
              <a:avLst/>
            </a:prstGeom>
            <a:solidFill>
              <a:schemeClr val="accent5">
                <a:lumMod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CC00"/>
                  </a:solidFill>
                  <a:latin typeface="Roboto" pitchFamily="2" charset="0"/>
                  <a:ea typeface="Roboto" pitchFamily="2" charset="0"/>
                </a:rPr>
                <a:t>4</a:t>
              </a:r>
            </a:p>
          </p:txBody>
        </p:sp>
        <p:grpSp>
          <p:nvGrpSpPr>
            <p:cNvPr id="90" name="Group 89">
              <a:extLst>
                <a:ext uri="{FF2B5EF4-FFF2-40B4-BE49-F238E27FC236}">
                  <a16:creationId xmlns:a16="http://schemas.microsoft.com/office/drawing/2014/main" id="{C4EB942E-DF3C-E8D9-8A79-8B43B416F93F}"/>
                </a:ext>
              </a:extLst>
            </p:cNvPr>
            <p:cNvGrpSpPr/>
            <p:nvPr/>
          </p:nvGrpSpPr>
          <p:grpSpPr>
            <a:xfrm>
              <a:off x="6188431" y="5107595"/>
              <a:ext cx="1638321" cy="584775"/>
              <a:chOff x="433380" y="4615354"/>
              <a:chExt cx="1638321" cy="584775"/>
            </a:xfrm>
          </p:grpSpPr>
          <p:sp>
            <p:nvSpPr>
              <p:cNvPr id="92" name="Rectangle: Diagonal Corners Rounded 91">
                <a:extLst>
                  <a:ext uri="{FF2B5EF4-FFF2-40B4-BE49-F238E27FC236}">
                    <a16:creationId xmlns:a16="http://schemas.microsoft.com/office/drawing/2014/main" id="{27772A23-33B5-C7FE-2DB3-89828B37BB3E}"/>
                  </a:ext>
                </a:extLst>
              </p:cNvPr>
              <p:cNvSpPr/>
              <p:nvPr/>
            </p:nvSpPr>
            <p:spPr>
              <a:xfrm>
                <a:off x="433380" y="4615354"/>
                <a:ext cx="1638321" cy="584775"/>
              </a:xfrm>
              <a:prstGeom prst="round2Diag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0D2D456A-6F5F-FFF3-1039-13B1AA1E624D}"/>
                  </a:ext>
                </a:extLst>
              </p:cNvPr>
              <p:cNvSpPr txBox="1"/>
              <p:nvPr/>
            </p:nvSpPr>
            <p:spPr>
              <a:xfrm>
                <a:off x="459019" y="4663824"/>
                <a:ext cx="1571223" cy="523220"/>
              </a:xfrm>
              <a:prstGeom prst="rect">
                <a:avLst/>
              </a:prstGeom>
              <a:noFill/>
            </p:spPr>
            <p:txBody>
              <a:bodyPr wrap="square" rtlCol="0">
                <a:spAutoFit/>
              </a:bodyPr>
              <a:lstStyle/>
              <a:p>
                <a:pPr algn="ctr"/>
                <a:r>
                  <a:rPr lang="en-US" sz="1400" b="1" dirty="0">
                    <a:solidFill>
                      <a:srgbClr val="FFCC00"/>
                    </a:solidFill>
                    <a:latin typeface="Roboto" panose="02000000000000000000" pitchFamily="2" charset="0"/>
                    <a:ea typeface="Roboto" panose="02000000000000000000" pitchFamily="2" charset="0"/>
                    <a:cs typeface="Roboto" panose="02000000000000000000" pitchFamily="2" charset="0"/>
                  </a:rPr>
                  <a:t>Is it the live person?</a:t>
                </a:r>
              </a:p>
            </p:txBody>
          </p:sp>
        </p:grpSp>
        <p:sp>
          <p:nvSpPr>
            <p:cNvPr id="91" name="TextBox 90">
              <a:extLst>
                <a:ext uri="{FF2B5EF4-FFF2-40B4-BE49-F238E27FC236}">
                  <a16:creationId xmlns:a16="http://schemas.microsoft.com/office/drawing/2014/main" id="{3791120F-25D8-C361-4D14-8E0F9893E826}"/>
                </a:ext>
              </a:extLst>
            </p:cNvPr>
            <p:cNvSpPr txBox="1"/>
            <p:nvPr/>
          </p:nvSpPr>
          <p:spPr>
            <a:xfrm>
              <a:off x="6117386" y="5841296"/>
              <a:ext cx="1778466" cy="646331"/>
            </a:xfrm>
            <a:prstGeom prst="rect">
              <a:avLst/>
            </a:prstGeom>
            <a:noFill/>
          </p:spPr>
          <p:txBody>
            <a:bodyPr wrap="square" rtlCol="0">
              <a:spAutoFit/>
            </a:bodyPr>
            <a:lstStyle/>
            <a:p>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Facial liveness verifies presence of live user; detects spoofing</a:t>
              </a:r>
            </a:p>
          </p:txBody>
        </p:sp>
      </p:grpSp>
      <p:grpSp>
        <p:nvGrpSpPr>
          <p:cNvPr id="114" name="Group 113">
            <a:extLst>
              <a:ext uri="{FF2B5EF4-FFF2-40B4-BE49-F238E27FC236}">
                <a16:creationId xmlns:a16="http://schemas.microsoft.com/office/drawing/2014/main" id="{659A462E-F803-22D8-173D-6E7A37525D7C}"/>
              </a:ext>
            </a:extLst>
          </p:cNvPr>
          <p:cNvGrpSpPr/>
          <p:nvPr/>
        </p:nvGrpSpPr>
        <p:grpSpPr>
          <a:xfrm>
            <a:off x="10070967" y="2993185"/>
            <a:ext cx="1778466" cy="3746973"/>
            <a:chOff x="9969979" y="3012434"/>
            <a:chExt cx="1778466" cy="3746973"/>
          </a:xfrm>
        </p:grpSpPr>
        <p:pic>
          <p:nvPicPr>
            <p:cNvPr id="34" name="Picture 33" descr="Shape&#10;&#10;Description automatically generated with low confidence">
              <a:extLst>
                <a:ext uri="{FF2B5EF4-FFF2-40B4-BE49-F238E27FC236}">
                  <a16:creationId xmlns:a16="http://schemas.microsoft.com/office/drawing/2014/main" id="{6333BCAF-5D31-160B-77F9-6A968D369C72}"/>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623336" y="4438152"/>
              <a:ext cx="594360" cy="594360"/>
            </a:xfrm>
            <a:prstGeom prst="rect">
              <a:avLst/>
            </a:prstGeom>
          </p:spPr>
        </p:pic>
        <p:sp>
          <p:nvSpPr>
            <p:cNvPr id="104" name="Rectangle: Rounded Corners 103">
              <a:extLst>
                <a:ext uri="{FF2B5EF4-FFF2-40B4-BE49-F238E27FC236}">
                  <a16:creationId xmlns:a16="http://schemas.microsoft.com/office/drawing/2014/main" id="{4B51CFD5-B088-B3C3-7871-16AE2025159C}"/>
                </a:ext>
              </a:extLst>
            </p:cNvPr>
            <p:cNvSpPr/>
            <p:nvPr/>
          </p:nvSpPr>
          <p:spPr>
            <a:xfrm>
              <a:off x="9969979" y="3358155"/>
              <a:ext cx="1778466" cy="3401252"/>
            </a:xfrm>
            <a:prstGeom prst="roundRect">
              <a:avLst/>
            </a:prstGeom>
            <a:noFill/>
            <a:ln w="381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a:extLst>
                <a:ext uri="{FF2B5EF4-FFF2-40B4-BE49-F238E27FC236}">
                  <a16:creationId xmlns:a16="http://schemas.microsoft.com/office/drawing/2014/main" id="{FFA3E29F-9CBF-D0DA-93E6-524A45D3AD18}"/>
                </a:ext>
              </a:extLst>
            </p:cNvPr>
            <p:cNvSpPr txBox="1"/>
            <p:nvPr/>
          </p:nvSpPr>
          <p:spPr>
            <a:xfrm>
              <a:off x="10013788" y="3715030"/>
              <a:ext cx="1679801"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Onboarding Complete</a:t>
              </a:r>
            </a:p>
          </p:txBody>
        </p:sp>
        <p:sp>
          <p:nvSpPr>
            <p:cNvPr id="106" name="Oval 105">
              <a:extLst>
                <a:ext uri="{FF2B5EF4-FFF2-40B4-BE49-F238E27FC236}">
                  <a16:creationId xmlns:a16="http://schemas.microsoft.com/office/drawing/2014/main" id="{A9F0C4EC-6BD4-A655-B3DE-ABF72EAE86F3}"/>
                </a:ext>
              </a:extLst>
            </p:cNvPr>
            <p:cNvSpPr/>
            <p:nvPr/>
          </p:nvSpPr>
          <p:spPr>
            <a:xfrm>
              <a:off x="10526350" y="3012434"/>
              <a:ext cx="667512" cy="667512"/>
            </a:xfrm>
            <a:prstGeom prst="ellipse">
              <a:avLst/>
            </a:prstGeom>
            <a:solidFill>
              <a:schemeClr val="accent5">
                <a:lumMod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CC00"/>
                  </a:solidFill>
                  <a:latin typeface="Roboto" pitchFamily="2" charset="0"/>
                  <a:ea typeface="Roboto" pitchFamily="2" charset="0"/>
                </a:rPr>
                <a:t>6</a:t>
              </a:r>
            </a:p>
          </p:txBody>
        </p:sp>
        <p:grpSp>
          <p:nvGrpSpPr>
            <p:cNvPr id="113" name="Group 112">
              <a:extLst>
                <a:ext uri="{FF2B5EF4-FFF2-40B4-BE49-F238E27FC236}">
                  <a16:creationId xmlns:a16="http://schemas.microsoft.com/office/drawing/2014/main" id="{E603034D-9550-5E55-5CAD-F1D48FE40C40}"/>
                </a:ext>
              </a:extLst>
            </p:cNvPr>
            <p:cNvGrpSpPr/>
            <p:nvPr/>
          </p:nvGrpSpPr>
          <p:grpSpPr>
            <a:xfrm>
              <a:off x="10041024" y="5107595"/>
              <a:ext cx="1638321" cy="571690"/>
              <a:chOff x="10041024" y="5107595"/>
              <a:chExt cx="1638321" cy="571690"/>
            </a:xfrm>
          </p:grpSpPr>
          <p:sp>
            <p:nvSpPr>
              <p:cNvPr id="110" name="Rectangle: Diagonal Corners Rounded 109">
                <a:extLst>
                  <a:ext uri="{FF2B5EF4-FFF2-40B4-BE49-F238E27FC236}">
                    <a16:creationId xmlns:a16="http://schemas.microsoft.com/office/drawing/2014/main" id="{2F9CC47A-DE28-1257-3831-8C11044490F7}"/>
                  </a:ext>
                </a:extLst>
              </p:cNvPr>
              <p:cNvSpPr/>
              <p:nvPr/>
            </p:nvSpPr>
            <p:spPr>
              <a:xfrm>
                <a:off x="10041024" y="5107595"/>
                <a:ext cx="1638321" cy="571690"/>
              </a:xfrm>
              <a:prstGeom prst="round2Diag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DA94670E-FF2F-1492-3ED8-E7CFA6CA48F6}"/>
                  </a:ext>
                </a:extLst>
              </p:cNvPr>
              <p:cNvSpPr txBox="1"/>
              <p:nvPr/>
            </p:nvSpPr>
            <p:spPr>
              <a:xfrm>
                <a:off x="10068076" y="5251276"/>
                <a:ext cx="1571223" cy="312822"/>
              </a:xfrm>
              <a:prstGeom prst="rect">
                <a:avLst/>
              </a:prstGeom>
              <a:noFill/>
            </p:spPr>
            <p:txBody>
              <a:bodyPr wrap="square" rtlCol="0">
                <a:spAutoFit/>
              </a:bodyPr>
              <a:lstStyle/>
              <a:p>
                <a:pPr algn="ctr"/>
                <a:r>
                  <a:rPr lang="en-US" sz="1400" b="1" dirty="0">
                    <a:solidFill>
                      <a:srgbClr val="FFCC00"/>
                    </a:solidFill>
                    <a:latin typeface="Roboto" panose="02000000000000000000" pitchFamily="2" charset="0"/>
                    <a:ea typeface="Roboto" panose="02000000000000000000" pitchFamily="2" charset="0"/>
                    <a:cs typeface="Roboto" panose="02000000000000000000" pitchFamily="2" charset="0"/>
                  </a:rPr>
                  <a:t>User is verified!</a:t>
                </a:r>
              </a:p>
            </p:txBody>
          </p:sp>
        </p:grpSp>
        <p:sp>
          <p:nvSpPr>
            <p:cNvPr id="109" name="TextBox 108">
              <a:extLst>
                <a:ext uri="{FF2B5EF4-FFF2-40B4-BE49-F238E27FC236}">
                  <a16:creationId xmlns:a16="http://schemas.microsoft.com/office/drawing/2014/main" id="{80B01F0F-1135-948F-09AF-B719BE473FBB}"/>
                </a:ext>
              </a:extLst>
            </p:cNvPr>
            <p:cNvSpPr txBox="1"/>
            <p:nvPr/>
          </p:nvSpPr>
          <p:spPr>
            <a:xfrm>
              <a:off x="9969979" y="5841296"/>
              <a:ext cx="1778466" cy="276999"/>
            </a:xfrm>
            <a:prstGeom prst="rect">
              <a:avLst/>
            </a:prstGeom>
            <a:noFill/>
          </p:spPr>
          <p:txBody>
            <a:bodyPr wrap="square" rtlCol="0">
              <a:spAutoFit/>
            </a:bodyPr>
            <a:lstStyle/>
            <a:p>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Account is opened</a:t>
              </a:r>
            </a:p>
          </p:txBody>
        </p:sp>
      </p:grpSp>
      <p:grpSp>
        <p:nvGrpSpPr>
          <p:cNvPr id="124" name="Group 123">
            <a:extLst>
              <a:ext uri="{FF2B5EF4-FFF2-40B4-BE49-F238E27FC236}">
                <a16:creationId xmlns:a16="http://schemas.microsoft.com/office/drawing/2014/main" id="{FFF7F452-CC84-8F51-5ADF-7E516FE9FAFC}"/>
              </a:ext>
            </a:extLst>
          </p:cNvPr>
          <p:cNvGrpSpPr/>
          <p:nvPr/>
        </p:nvGrpSpPr>
        <p:grpSpPr>
          <a:xfrm>
            <a:off x="2302374" y="3012434"/>
            <a:ext cx="1778466" cy="3746973"/>
            <a:chOff x="2264793" y="3012434"/>
            <a:chExt cx="1778466" cy="3746973"/>
          </a:xfrm>
        </p:grpSpPr>
        <p:sp>
          <p:nvSpPr>
            <p:cNvPr id="41" name="Rectangle: Rounded Corners 40">
              <a:extLst>
                <a:ext uri="{FF2B5EF4-FFF2-40B4-BE49-F238E27FC236}">
                  <a16:creationId xmlns:a16="http://schemas.microsoft.com/office/drawing/2014/main" id="{C314A33F-FAD7-D215-7C56-8DBD42C2BF4F}"/>
                </a:ext>
              </a:extLst>
            </p:cNvPr>
            <p:cNvSpPr/>
            <p:nvPr/>
          </p:nvSpPr>
          <p:spPr>
            <a:xfrm>
              <a:off x="2264793" y="3358155"/>
              <a:ext cx="1778466" cy="3401252"/>
            </a:xfrm>
            <a:prstGeom prst="roundRect">
              <a:avLst/>
            </a:prstGeom>
            <a:noFill/>
            <a:ln w="381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9E3664C9-A484-EE0E-7297-A09A8528237A}"/>
                </a:ext>
              </a:extLst>
            </p:cNvPr>
            <p:cNvSpPr txBox="1"/>
            <p:nvPr/>
          </p:nvSpPr>
          <p:spPr>
            <a:xfrm>
              <a:off x="2308602" y="3715030"/>
              <a:ext cx="1679801"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Document Authentication</a:t>
              </a:r>
            </a:p>
          </p:txBody>
        </p:sp>
        <p:sp>
          <p:nvSpPr>
            <p:cNvPr id="9" name="Oval 8">
              <a:extLst>
                <a:ext uri="{FF2B5EF4-FFF2-40B4-BE49-F238E27FC236}">
                  <a16:creationId xmlns:a16="http://schemas.microsoft.com/office/drawing/2014/main" id="{B6454D7E-C9EE-2B80-90A4-E1982A78E4EB}"/>
                </a:ext>
              </a:extLst>
            </p:cNvPr>
            <p:cNvSpPr/>
            <p:nvPr/>
          </p:nvSpPr>
          <p:spPr>
            <a:xfrm>
              <a:off x="2821164" y="3012434"/>
              <a:ext cx="667512" cy="667512"/>
            </a:xfrm>
            <a:prstGeom prst="ellipse">
              <a:avLst/>
            </a:prstGeom>
            <a:solidFill>
              <a:schemeClr val="accent5">
                <a:lumMod val="5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CC00"/>
                  </a:solidFill>
                  <a:latin typeface="Roboto" pitchFamily="2" charset="0"/>
                  <a:ea typeface="Roboto" pitchFamily="2" charset="0"/>
                </a:rPr>
                <a:t>2</a:t>
              </a:r>
            </a:p>
          </p:txBody>
        </p:sp>
        <p:grpSp>
          <p:nvGrpSpPr>
            <p:cNvPr id="50" name="Group 49">
              <a:extLst>
                <a:ext uri="{FF2B5EF4-FFF2-40B4-BE49-F238E27FC236}">
                  <a16:creationId xmlns:a16="http://schemas.microsoft.com/office/drawing/2014/main" id="{F5F1E10E-08D5-3BBD-5192-F954E488F913}"/>
                </a:ext>
              </a:extLst>
            </p:cNvPr>
            <p:cNvGrpSpPr/>
            <p:nvPr/>
          </p:nvGrpSpPr>
          <p:grpSpPr>
            <a:xfrm>
              <a:off x="2335838" y="5107595"/>
              <a:ext cx="1638321" cy="584775"/>
              <a:chOff x="433380" y="4615354"/>
              <a:chExt cx="1638321" cy="584775"/>
            </a:xfrm>
          </p:grpSpPr>
          <p:sp>
            <p:nvSpPr>
              <p:cNvPr id="51" name="Rectangle: Diagonal Corners Rounded 50">
                <a:extLst>
                  <a:ext uri="{FF2B5EF4-FFF2-40B4-BE49-F238E27FC236}">
                    <a16:creationId xmlns:a16="http://schemas.microsoft.com/office/drawing/2014/main" id="{32C806F8-A064-DBCE-94D4-4D72D5401C79}"/>
                  </a:ext>
                </a:extLst>
              </p:cNvPr>
              <p:cNvSpPr/>
              <p:nvPr/>
            </p:nvSpPr>
            <p:spPr>
              <a:xfrm>
                <a:off x="433380" y="4615354"/>
                <a:ext cx="1638321" cy="584775"/>
              </a:xfrm>
              <a:prstGeom prst="round2Diag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3C67BEC5-E862-DAFF-3E56-C3D8EE3BC39E}"/>
                  </a:ext>
                </a:extLst>
              </p:cNvPr>
              <p:cNvSpPr txBox="1"/>
              <p:nvPr/>
            </p:nvSpPr>
            <p:spPr>
              <a:xfrm>
                <a:off x="459019" y="4663824"/>
                <a:ext cx="1571223" cy="523220"/>
              </a:xfrm>
              <a:prstGeom prst="rect">
                <a:avLst/>
              </a:prstGeom>
              <a:noFill/>
            </p:spPr>
            <p:txBody>
              <a:bodyPr wrap="square" rtlCol="0">
                <a:spAutoFit/>
              </a:bodyPr>
              <a:lstStyle/>
              <a:p>
                <a:pPr algn="ctr"/>
                <a:r>
                  <a:rPr lang="en-US" sz="1400" b="1" dirty="0">
                    <a:solidFill>
                      <a:srgbClr val="FFCC00"/>
                    </a:solidFill>
                    <a:latin typeface="Roboto" panose="02000000000000000000" pitchFamily="2" charset="0"/>
                    <a:ea typeface="Roboto" panose="02000000000000000000" pitchFamily="2" charset="0"/>
                    <a:cs typeface="Roboto" panose="02000000000000000000" pitchFamily="2" charset="0"/>
                  </a:rPr>
                  <a:t>Is document genuine?</a:t>
                </a:r>
              </a:p>
            </p:txBody>
          </p:sp>
        </p:grpSp>
        <p:sp>
          <p:nvSpPr>
            <p:cNvPr id="53" name="TextBox 52">
              <a:extLst>
                <a:ext uri="{FF2B5EF4-FFF2-40B4-BE49-F238E27FC236}">
                  <a16:creationId xmlns:a16="http://schemas.microsoft.com/office/drawing/2014/main" id="{27428AA5-4D78-70E7-D404-B062B9B6FC88}"/>
                </a:ext>
              </a:extLst>
            </p:cNvPr>
            <p:cNvSpPr txBox="1"/>
            <p:nvPr/>
          </p:nvSpPr>
          <p:spPr>
            <a:xfrm>
              <a:off x="2264793" y="5841296"/>
              <a:ext cx="1778466" cy="461665"/>
            </a:xfrm>
            <a:prstGeom prst="rect">
              <a:avLst/>
            </a:prstGeom>
            <a:noFill/>
          </p:spPr>
          <p:txBody>
            <a:bodyPr wrap="square" rtlCol="0">
              <a:spAutoFit/>
            </a:bodyPr>
            <a:lstStyle/>
            <a:p>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Check for doc validity and tampering</a:t>
              </a:r>
            </a:p>
          </p:txBody>
        </p:sp>
        <p:pic>
          <p:nvPicPr>
            <p:cNvPr id="116" name="Graphic 115" descr="Database with solid fill">
              <a:extLst>
                <a:ext uri="{FF2B5EF4-FFF2-40B4-BE49-F238E27FC236}">
                  <a16:creationId xmlns:a16="http://schemas.microsoft.com/office/drawing/2014/main" id="{401D0B08-0EC0-CB28-FB39-8B556D6474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21164" y="4346097"/>
              <a:ext cx="629840" cy="629840"/>
            </a:xfrm>
            <a:prstGeom prst="rect">
              <a:avLst/>
            </a:prstGeom>
          </p:spPr>
        </p:pic>
      </p:grpSp>
      <p:grpSp>
        <p:nvGrpSpPr>
          <p:cNvPr id="123" name="Group 122">
            <a:extLst>
              <a:ext uri="{FF2B5EF4-FFF2-40B4-BE49-F238E27FC236}">
                <a16:creationId xmlns:a16="http://schemas.microsoft.com/office/drawing/2014/main" id="{6B9E8E1A-6756-FD73-8AAB-460BD74AAD81}"/>
              </a:ext>
            </a:extLst>
          </p:cNvPr>
          <p:cNvGrpSpPr/>
          <p:nvPr/>
        </p:nvGrpSpPr>
        <p:grpSpPr>
          <a:xfrm>
            <a:off x="362683" y="2660324"/>
            <a:ext cx="1778466" cy="3860117"/>
            <a:chOff x="362683" y="2660324"/>
            <a:chExt cx="1778466" cy="3860117"/>
          </a:xfrm>
        </p:grpSpPr>
        <p:sp>
          <p:nvSpPr>
            <p:cNvPr id="15" name="Rectangle: Rounded Corners 14">
              <a:extLst>
                <a:ext uri="{FF2B5EF4-FFF2-40B4-BE49-F238E27FC236}">
                  <a16:creationId xmlns:a16="http://schemas.microsoft.com/office/drawing/2014/main" id="{6C793D58-1C80-B75F-7485-50050A5648C8}"/>
                </a:ext>
              </a:extLst>
            </p:cNvPr>
            <p:cNvSpPr/>
            <p:nvPr/>
          </p:nvSpPr>
          <p:spPr>
            <a:xfrm>
              <a:off x="362683" y="3008399"/>
              <a:ext cx="1778466" cy="351204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1476AAB-0953-325D-088C-770CA920436F}"/>
                </a:ext>
              </a:extLst>
            </p:cNvPr>
            <p:cNvSpPr/>
            <p:nvPr/>
          </p:nvSpPr>
          <p:spPr>
            <a:xfrm>
              <a:off x="919054" y="2660324"/>
              <a:ext cx="665723" cy="665723"/>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itchFamily="2" charset="0"/>
                  <a:ea typeface="Roboto" pitchFamily="2" charset="0"/>
                </a:rPr>
                <a:t>1</a:t>
              </a:r>
            </a:p>
          </p:txBody>
        </p:sp>
        <p:sp>
          <p:nvSpPr>
            <p:cNvPr id="20" name="TextBox 19">
              <a:extLst>
                <a:ext uri="{FF2B5EF4-FFF2-40B4-BE49-F238E27FC236}">
                  <a16:creationId xmlns:a16="http://schemas.microsoft.com/office/drawing/2014/main" id="{ADEB9108-A37C-125A-B50D-FBD5D8CF7E6C}"/>
                </a:ext>
              </a:extLst>
            </p:cNvPr>
            <p:cNvSpPr txBox="1"/>
            <p:nvPr/>
          </p:nvSpPr>
          <p:spPr>
            <a:xfrm>
              <a:off x="630404" y="3342048"/>
              <a:ext cx="1333849"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Document Upload</a:t>
              </a:r>
            </a:p>
          </p:txBody>
        </p:sp>
        <p:sp>
          <p:nvSpPr>
            <p:cNvPr id="47" name="TextBox 46">
              <a:extLst>
                <a:ext uri="{FF2B5EF4-FFF2-40B4-BE49-F238E27FC236}">
                  <a16:creationId xmlns:a16="http://schemas.microsoft.com/office/drawing/2014/main" id="{CB79AEDA-F1A2-9D8B-456A-09CC99D58EA9}"/>
                </a:ext>
              </a:extLst>
            </p:cNvPr>
            <p:cNvSpPr txBox="1"/>
            <p:nvPr/>
          </p:nvSpPr>
          <p:spPr>
            <a:xfrm>
              <a:off x="362683" y="5370289"/>
              <a:ext cx="1778466" cy="646331"/>
            </a:xfrm>
            <a:prstGeom prst="rect">
              <a:avLst/>
            </a:prstGeom>
            <a:noFill/>
          </p:spPr>
          <p:txBody>
            <a:bodyPr wrap="square" rtlCol="0">
              <a:spAutoFit/>
            </a:bodyPr>
            <a:lstStyle/>
            <a:p>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Details extracted using OCR (Optical Character Recognition)</a:t>
              </a:r>
            </a:p>
          </p:txBody>
        </p:sp>
        <p:grpSp>
          <p:nvGrpSpPr>
            <p:cNvPr id="49" name="Group 48">
              <a:extLst>
                <a:ext uri="{FF2B5EF4-FFF2-40B4-BE49-F238E27FC236}">
                  <a16:creationId xmlns:a16="http://schemas.microsoft.com/office/drawing/2014/main" id="{B1211822-02B7-9A95-5D69-0F78314E9526}"/>
                </a:ext>
              </a:extLst>
            </p:cNvPr>
            <p:cNvGrpSpPr/>
            <p:nvPr/>
          </p:nvGrpSpPr>
          <p:grpSpPr>
            <a:xfrm>
              <a:off x="433380" y="4675176"/>
              <a:ext cx="1638321" cy="584775"/>
              <a:chOff x="433380" y="4615354"/>
              <a:chExt cx="1638321" cy="584775"/>
            </a:xfrm>
          </p:grpSpPr>
          <p:sp>
            <p:nvSpPr>
              <p:cNvPr id="48" name="Rectangle: Diagonal Corners Rounded 47">
                <a:extLst>
                  <a:ext uri="{FF2B5EF4-FFF2-40B4-BE49-F238E27FC236}">
                    <a16:creationId xmlns:a16="http://schemas.microsoft.com/office/drawing/2014/main" id="{E1294925-15D0-ACAC-4A34-7EE7C91A5D36}"/>
                  </a:ext>
                </a:extLst>
              </p:cNvPr>
              <p:cNvSpPr/>
              <p:nvPr/>
            </p:nvSpPr>
            <p:spPr>
              <a:xfrm>
                <a:off x="433380" y="4615354"/>
                <a:ext cx="1638321" cy="584775"/>
              </a:xfrm>
              <a:prstGeom prst="round2Diag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60E38EE-8A77-8253-4543-6A5DDDCC9A82}"/>
                  </a:ext>
                </a:extLst>
              </p:cNvPr>
              <p:cNvSpPr txBox="1"/>
              <p:nvPr/>
            </p:nvSpPr>
            <p:spPr>
              <a:xfrm>
                <a:off x="459019" y="4663824"/>
                <a:ext cx="1571223" cy="523220"/>
              </a:xfrm>
              <a:prstGeom prst="rect">
                <a:avLst/>
              </a:prstGeom>
              <a:noFill/>
            </p:spPr>
            <p:txBody>
              <a:bodyPr wrap="square" rtlCol="0">
                <a:spAutoFit/>
              </a:bodyPr>
              <a:lstStyle/>
              <a:p>
                <a:pPr algn="ctr"/>
                <a:r>
                  <a:rPr lang="en-US" sz="14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ID Captured via smart device</a:t>
                </a:r>
              </a:p>
            </p:txBody>
          </p:sp>
        </p:grpSp>
        <p:pic>
          <p:nvPicPr>
            <p:cNvPr id="118" name="Graphic 117" descr="Employee badge with solid fill">
              <a:extLst>
                <a:ext uri="{FF2B5EF4-FFF2-40B4-BE49-F238E27FC236}">
                  <a16:creationId xmlns:a16="http://schemas.microsoft.com/office/drawing/2014/main" id="{375D7A6A-E1B3-D608-F1DD-30C6A47BF1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8870" y="3896327"/>
              <a:ext cx="731520" cy="731520"/>
            </a:xfrm>
            <a:prstGeom prst="rect">
              <a:avLst/>
            </a:prstGeom>
          </p:spPr>
        </p:pic>
      </p:grpSp>
      <p:grpSp>
        <p:nvGrpSpPr>
          <p:cNvPr id="126" name="Group 125">
            <a:extLst>
              <a:ext uri="{FF2B5EF4-FFF2-40B4-BE49-F238E27FC236}">
                <a16:creationId xmlns:a16="http://schemas.microsoft.com/office/drawing/2014/main" id="{BB385256-9753-EEAF-7A54-0D50C0BE9B8F}"/>
              </a:ext>
            </a:extLst>
          </p:cNvPr>
          <p:cNvGrpSpPr/>
          <p:nvPr/>
        </p:nvGrpSpPr>
        <p:grpSpPr>
          <a:xfrm>
            <a:off x="8121447" y="2660324"/>
            <a:ext cx="1788293" cy="3860117"/>
            <a:chOff x="8067869" y="2660324"/>
            <a:chExt cx="1788293" cy="3860117"/>
          </a:xfrm>
        </p:grpSpPr>
        <p:sp>
          <p:nvSpPr>
            <p:cNvPr id="95" name="Rectangle: Rounded Corners 94">
              <a:extLst>
                <a:ext uri="{FF2B5EF4-FFF2-40B4-BE49-F238E27FC236}">
                  <a16:creationId xmlns:a16="http://schemas.microsoft.com/office/drawing/2014/main" id="{CE2635D3-674C-A05F-F7AD-A2A1657DCE28}"/>
                </a:ext>
              </a:extLst>
            </p:cNvPr>
            <p:cNvSpPr/>
            <p:nvPr/>
          </p:nvSpPr>
          <p:spPr>
            <a:xfrm>
              <a:off x="8067869" y="3008399"/>
              <a:ext cx="1778466" cy="351204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65F1C3BD-DE49-1171-555C-7A4CCADB2438}"/>
                </a:ext>
              </a:extLst>
            </p:cNvPr>
            <p:cNvSpPr/>
            <p:nvPr/>
          </p:nvSpPr>
          <p:spPr>
            <a:xfrm>
              <a:off x="8624240" y="2660324"/>
              <a:ext cx="665723" cy="665723"/>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itchFamily="2" charset="0"/>
                  <a:ea typeface="Roboto" pitchFamily="2" charset="0"/>
                </a:rPr>
                <a:t>5</a:t>
              </a:r>
            </a:p>
          </p:txBody>
        </p:sp>
        <p:sp>
          <p:nvSpPr>
            <p:cNvPr id="98" name="TextBox 97">
              <a:extLst>
                <a:ext uri="{FF2B5EF4-FFF2-40B4-BE49-F238E27FC236}">
                  <a16:creationId xmlns:a16="http://schemas.microsoft.com/office/drawing/2014/main" id="{0CB0E1F5-62F0-AFEF-5C1B-1E5E5558826B}"/>
                </a:ext>
              </a:extLst>
            </p:cNvPr>
            <p:cNvSpPr txBox="1"/>
            <p:nvPr/>
          </p:nvSpPr>
          <p:spPr>
            <a:xfrm>
              <a:off x="8335590" y="3342048"/>
              <a:ext cx="1333849"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Application Completion</a:t>
              </a:r>
            </a:p>
          </p:txBody>
        </p:sp>
        <p:sp>
          <p:nvSpPr>
            <p:cNvPr id="99" name="TextBox 98">
              <a:extLst>
                <a:ext uri="{FF2B5EF4-FFF2-40B4-BE49-F238E27FC236}">
                  <a16:creationId xmlns:a16="http://schemas.microsoft.com/office/drawing/2014/main" id="{8B07EF88-0CF9-52BE-B956-912F71FCF643}"/>
                </a:ext>
              </a:extLst>
            </p:cNvPr>
            <p:cNvSpPr txBox="1"/>
            <p:nvPr/>
          </p:nvSpPr>
          <p:spPr>
            <a:xfrm>
              <a:off x="8077696" y="5588188"/>
              <a:ext cx="1778466" cy="830997"/>
            </a:xfrm>
            <a:prstGeom prst="rect">
              <a:avLst/>
            </a:prstGeom>
            <a:noFill/>
          </p:spPr>
          <p:txBody>
            <a:bodyPr wrap="square" rtlCol="0">
              <a:spAutoFit/>
            </a:bodyPr>
            <a:lstStyle/>
            <a:p>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Qualifying detail; Personal info is checked against sources, watchlists</a:t>
              </a:r>
            </a:p>
          </p:txBody>
        </p:sp>
        <p:grpSp>
          <p:nvGrpSpPr>
            <p:cNvPr id="100" name="Group 99">
              <a:extLst>
                <a:ext uri="{FF2B5EF4-FFF2-40B4-BE49-F238E27FC236}">
                  <a16:creationId xmlns:a16="http://schemas.microsoft.com/office/drawing/2014/main" id="{309C5338-0144-9067-6819-19FF1491FAE5}"/>
                </a:ext>
              </a:extLst>
            </p:cNvPr>
            <p:cNvGrpSpPr/>
            <p:nvPr/>
          </p:nvGrpSpPr>
          <p:grpSpPr>
            <a:xfrm>
              <a:off x="8138566" y="4675176"/>
              <a:ext cx="1638321" cy="787134"/>
              <a:chOff x="433380" y="4615354"/>
              <a:chExt cx="1638321" cy="787134"/>
            </a:xfrm>
          </p:grpSpPr>
          <p:sp>
            <p:nvSpPr>
              <p:cNvPr id="101" name="Rectangle: Diagonal Corners Rounded 100">
                <a:extLst>
                  <a:ext uri="{FF2B5EF4-FFF2-40B4-BE49-F238E27FC236}">
                    <a16:creationId xmlns:a16="http://schemas.microsoft.com/office/drawing/2014/main" id="{E46FEC5F-E172-580F-EC83-2CBB8D20F146}"/>
                  </a:ext>
                </a:extLst>
              </p:cNvPr>
              <p:cNvSpPr/>
              <p:nvPr/>
            </p:nvSpPr>
            <p:spPr>
              <a:xfrm>
                <a:off x="433380" y="4615354"/>
                <a:ext cx="1638321" cy="787134"/>
              </a:xfrm>
              <a:prstGeom prst="round2Diag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14B291C4-E4FC-0E23-121E-A429EF08E8E4}"/>
                  </a:ext>
                </a:extLst>
              </p:cNvPr>
              <p:cNvSpPr txBox="1"/>
              <p:nvPr/>
            </p:nvSpPr>
            <p:spPr>
              <a:xfrm>
                <a:off x="459019" y="4663824"/>
                <a:ext cx="1571223" cy="738664"/>
              </a:xfrm>
              <a:prstGeom prst="rect">
                <a:avLst/>
              </a:prstGeom>
              <a:noFill/>
            </p:spPr>
            <p:txBody>
              <a:bodyPr wrap="square" rtlCol="0">
                <a:spAutoFit/>
              </a:bodyPr>
              <a:lstStyle/>
              <a:p>
                <a:pPr algn="ctr"/>
                <a:r>
                  <a:rPr lang="en-US" sz="14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Data input, Cross check, </a:t>
                </a:r>
                <a:r>
                  <a:rPr lang="en-US" sz="14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eSign</a:t>
                </a:r>
                <a:r>
                  <a:rPr lang="en-US" sz="14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 (option)</a:t>
                </a:r>
              </a:p>
            </p:txBody>
          </p:sp>
        </p:grpSp>
        <p:pic>
          <p:nvPicPr>
            <p:cNvPr id="120" name="Graphic 119" descr="List with solid fill">
              <a:extLst>
                <a:ext uri="{FF2B5EF4-FFF2-40B4-BE49-F238E27FC236}">
                  <a16:creationId xmlns:a16="http://schemas.microsoft.com/office/drawing/2014/main" id="{17915CA6-E19F-FE93-6464-7A849E9C807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83181" y="3942047"/>
              <a:ext cx="640080" cy="640080"/>
            </a:xfrm>
            <a:prstGeom prst="rect">
              <a:avLst/>
            </a:prstGeom>
          </p:spPr>
        </p:pic>
      </p:grpSp>
      <p:grpSp>
        <p:nvGrpSpPr>
          <p:cNvPr id="125" name="Group 124">
            <a:extLst>
              <a:ext uri="{FF2B5EF4-FFF2-40B4-BE49-F238E27FC236}">
                <a16:creationId xmlns:a16="http://schemas.microsoft.com/office/drawing/2014/main" id="{B6C22B26-F41F-4A87-6017-6DD25FEFE228}"/>
              </a:ext>
            </a:extLst>
          </p:cNvPr>
          <p:cNvGrpSpPr/>
          <p:nvPr/>
        </p:nvGrpSpPr>
        <p:grpSpPr>
          <a:xfrm>
            <a:off x="4242065" y="2660324"/>
            <a:ext cx="1778466" cy="3860117"/>
            <a:chOff x="4215276" y="2660324"/>
            <a:chExt cx="1778466" cy="3860117"/>
          </a:xfrm>
        </p:grpSpPr>
        <p:sp>
          <p:nvSpPr>
            <p:cNvPr id="77" name="Rectangle: Rounded Corners 76">
              <a:extLst>
                <a:ext uri="{FF2B5EF4-FFF2-40B4-BE49-F238E27FC236}">
                  <a16:creationId xmlns:a16="http://schemas.microsoft.com/office/drawing/2014/main" id="{C3F47584-ED5A-C142-3FBA-766DA26E4220}"/>
                </a:ext>
              </a:extLst>
            </p:cNvPr>
            <p:cNvSpPr/>
            <p:nvPr/>
          </p:nvSpPr>
          <p:spPr>
            <a:xfrm>
              <a:off x="4215276" y="3008399"/>
              <a:ext cx="1778466" cy="351204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DE1BB014-1A51-FBB6-068A-B1EA51E6DB22}"/>
                </a:ext>
              </a:extLst>
            </p:cNvPr>
            <p:cNvSpPr/>
            <p:nvPr/>
          </p:nvSpPr>
          <p:spPr>
            <a:xfrm>
              <a:off x="4771647" y="2660324"/>
              <a:ext cx="665723" cy="665723"/>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Roboto" pitchFamily="2" charset="0"/>
                  <a:ea typeface="Roboto" pitchFamily="2" charset="0"/>
                </a:rPr>
                <a:t>3</a:t>
              </a:r>
            </a:p>
          </p:txBody>
        </p:sp>
        <p:sp>
          <p:nvSpPr>
            <p:cNvPr id="80" name="TextBox 79">
              <a:extLst>
                <a:ext uri="{FF2B5EF4-FFF2-40B4-BE49-F238E27FC236}">
                  <a16:creationId xmlns:a16="http://schemas.microsoft.com/office/drawing/2014/main" id="{9D7378BA-6341-FA4F-BDC8-DAC117388710}"/>
                </a:ext>
              </a:extLst>
            </p:cNvPr>
            <p:cNvSpPr txBox="1"/>
            <p:nvPr/>
          </p:nvSpPr>
          <p:spPr>
            <a:xfrm>
              <a:off x="4482997" y="3342048"/>
              <a:ext cx="1333849" cy="584775"/>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Selfie Capture</a:t>
              </a:r>
            </a:p>
          </p:txBody>
        </p:sp>
        <p:sp>
          <p:nvSpPr>
            <p:cNvPr id="81" name="TextBox 80">
              <a:extLst>
                <a:ext uri="{FF2B5EF4-FFF2-40B4-BE49-F238E27FC236}">
                  <a16:creationId xmlns:a16="http://schemas.microsoft.com/office/drawing/2014/main" id="{57A28691-1FAA-B4DF-59AD-74E8948717AA}"/>
                </a:ext>
              </a:extLst>
            </p:cNvPr>
            <p:cNvSpPr txBox="1"/>
            <p:nvPr/>
          </p:nvSpPr>
          <p:spPr>
            <a:xfrm>
              <a:off x="4215276" y="5370289"/>
              <a:ext cx="1778466" cy="646331"/>
            </a:xfrm>
            <a:prstGeom prst="rect">
              <a:avLst/>
            </a:prstGeom>
            <a:noFill/>
          </p:spPr>
          <p:txBody>
            <a:bodyPr wrap="square" rtlCol="0">
              <a:spAutoFit/>
            </a:bodyPr>
            <a:lstStyle/>
            <a:p>
              <a:r>
                <a:rPr lang="en-US" sz="12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Face biometrics matches the selfie with the document ID</a:t>
              </a:r>
            </a:p>
          </p:txBody>
        </p:sp>
        <p:grpSp>
          <p:nvGrpSpPr>
            <p:cNvPr id="82" name="Group 81">
              <a:extLst>
                <a:ext uri="{FF2B5EF4-FFF2-40B4-BE49-F238E27FC236}">
                  <a16:creationId xmlns:a16="http://schemas.microsoft.com/office/drawing/2014/main" id="{729CDBD4-4B1C-46B5-4A66-E7F81466564E}"/>
                </a:ext>
              </a:extLst>
            </p:cNvPr>
            <p:cNvGrpSpPr/>
            <p:nvPr/>
          </p:nvGrpSpPr>
          <p:grpSpPr>
            <a:xfrm>
              <a:off x="4285973" y="4675176"/>
              <a:ext cx="1638321" cy="584775"/>
              <a:chOff x="433380" y="4615354"/>
              <a:chExt cx="1638321" cy="584775"/>
            </a:xfrm>
          </p:grpSpPr>
          <p:sp>
            <p:nvSpPr>
              <p:cNvPr id="83" name="Rectangle: Diagonal Corners Rounded 82">
                <a:extLst>
                  <a:ext uri="{FF2B5EF4-FFF2-40B4-BE49-F238E27FC236}">
                    <a16:creationId xmlns:a16="http://schemas.microsoft.com/office/drawing/2014/main" id="{600A6931-B921-B040-56DD-639F7240BE99}"/>
                  </a:ext>
                </a:extLst>
              </p:cNvPr>
              <p:cNvSpPr/>
              <p:nvPr/>
            </p:nvSpPr>
            <p:spPr>
              <a:xfrm>
                <a:off x="433380" y="4615354"/>
                <a:ext cx="1638321" cy="584775"/>
              </a:xfrm>
              <a:prstGeom prst="round2Diag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79191FBF-B6A1-F287-27A1-231C0A6FA524}"/>
                  </a:ext>
                </a:extLst>
              </p:cNvPr>
              <p:cNvSpPr txBox="1"/>
              <p:nvPr/>
            </p:nvSpPr>
            <p:spPr>
              <a:xfrm>
                <a:off x="459019" y="4663824"/>
                <a:ext cx="1571223" cy="523220"/>
              </a:xfrm>
              <a:prstGeom prst="rect">
                <a:avLst/>
              </a:prstGeom>
              <a:noFill/>
            </p:spPr>
            <p:txBody>
              <a:bodyPr wrap="square" rtlCol="0">
                <a:spAutoFit/>
              </a:bodyPr>
              <a:lstStyle/>
              <a:p>
                <a:pPr algn="ctr"/>
                <a:r>
                  <a:rPr lang="en-US" sz="14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Is it the right person?</a:t>
                </a:r>
              </a:p>
            </p:txBody>
          </p:sp>
        </p:grpSp>
        <p:pic>
          <p:nvPicPr>
            <p:cNvPr id="122" name="Graphic 121" descr="Selfie with solid fill">
              <a:extLst>
                <a:ext uri="{FF2B5EF4-FFF2-40B4-BE49-F238E27FC236}">
                  <a16:creationId xmlns:a16="http://schemas.microsoft.com/office/drawing/2014/main" id="{59CD63BE-077A-A269-E71B-05FD163763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829881" y="3964343"/>
              <a:ext cx="640080" cy="640080"/>
            </a:xfrm>
            <a:prstGeom prst="rect">
              <a:avLst/>
            </a:prstGeom>
          </p:spPr>
        </p:pic>
      </p:grpSp>
    </p:spTree>
    <p:extLst>
      <p:ext uri="{BB962C8B-B14F-4D97-AF65-F5344CB8AC3E}">
        <p14:creationId xmlns:p14="http://schemas.microsoft.com/office/powerpoint/2010/main" val="179249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nodeType="clickEffect">
                                  <p:stCondLst>
                                    <p:cond delay="0"/>
                                  </p:stCondLst>
                                  <p:childTnLst>
                                    <p:set>
                                      <p:cBhvr>
                                        <p:cTn id="14" dur="1" fill="hold">
                                          <p:stCondLst>
                                            <p:cond delay="0"/>
                                          </p:stCondLst>
                                        </p:cTn>
                                        <p:tgtEl>
                                          <p:spTgt spid="123"/>
                                        </p:tgtEl>
                                        <p:attrNameLst>
                                          <p:attrName>style.visibility</p:attrName>
                                        </p:attrNameLst>
                                      </p:cBhvr>
                                      <p:to>
                                        <p:strVal val="visible"/>
                                      </p:to>
                                    </p:set>
                                    <p:anim calcmode="lin" valueType="num">
                                      <p:cBhvr additive="base">
                                        <p:cTn id="15" dur="750" fill="hold"/>
                                        <p:tgtEl>
                                          <p:spTgt spid="123"/>
                                        </p:tgtEl>
                                        <p:attrNameLst>
                                          <p:attrName>ppt_x</p:attrName>
                                        </p:attrNameLst>
                                      </p:cBhvr>
                                      <p:tavLst>
                                        <p:tav tm="0">
                                          <p:val>
                                            <p:strVal val="#ppt_x"/>
                                          </p:val>
                                        </p:tav>
                                        <p:tav tm="100000">
                                          <p:val>
                                            <p:strVal val="#ppt_x"/>
                                          </p:val>
                                        </p:tav>
                                      </p:tavLst>
                                    </p:anim>
                                    <p:anim calcmode="lin" valueType="num">
                                      <p:cBhvr additive="base">
                                        <p:cTn id="16" dur="750" fill="hold"/>
                                        <p:tgtEl>
                                          <p:spTgt spid="12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24"/>
                                        </p:tgtEl>
                                        <p:attrNameLst>
                                          <p:attrName>style.visibility</p:attrName>
                                        </p:attrNameLst>
                                      </p:cBhvr>
                                      <p:to>
                                        <p:strVal val="visible"/>
                                      </p:to>
                                    </p:set>
                                    <p:anim calcmode="lin" valueType="num">
                                      <p:cBhvr additive="base">
                                        <p:cTn id="19" dur="1000" fill="hold"/>
                                        <p:tgtEl>
                                          <p:spTgt spid="124"/>
                                        </p:tgtEl>
                                        <p:attrNameLst>
                                          <p:attrName>ppt_x</p:attrName>
                                        </p:attrNameLst>
                                      </p:cBhvr>
                                      <p:tavLst>
                                        <p:tav tm="0">
                                          <p:val>
                                            <p:strVal val="#ppt_x"/>
                                          </p:val>
                                        </p:tav>
                                        <p:tav tm="100000">
                                          <p:val>
                                            <p:strVal val="#ppt_x"/>
                                          </p:val>
                                        </p:tav>
                                      </p:tavLst>
                                    </p:anim>
                                    <p:anim calcmode="lin" valueType="num">
                                      <p:cBhvr additive="base">
                                        <p:cTn id="20" dur="1000" fill="hold"/>
                                        <p:tgtEl>
                                          <p:spTgt spid="124"/>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25"/>
                                        </p:tgtEl>
                                        <p:attrNameLst>
                                          <p:attrName>style.visibility</p:attrName>
                                        </p:attrNameLst>
                                      </p:cBhvr>
                                      <p:to>
                                        <p:strVal val="visible"/>
                                      </p:to>
                                    </p:set>
                                    <p:anim calcmode="lin" valueType="num">
                                      <p:cBhvr additive="base">
                                        <p:cTn id="23" dur="1250" fill="hold"/>
                                        <p:tgtEl>
                                          <p:spTgt spid="125"/>
                                        </p:tgtEl>
                                        <p:attrNameLst>
                                          <p:attrName>ppt_x</p:attrName>
                                        </p:attrNameLst>
                                      </p:cBhvr>
                                      <p:tavLst>
                                        <p:tav tm="0">
                                          <p:val>
                                            <p:strVal val="#ppt_x"/>
                                          </p:val>
                                        </p:tav>
                                        <p:tav tm="100000">
                                          <p:val>
                                            <p:strVal val="#ppt_x"/>
                                          </p:val>
                                        </p:tav>
                                      </p:tavLst>
                                    </p:anim>
                                    <p:anim calcmode="lin" valueType="num">
                                      <p:cBhvr additive="base">
                                        <p:cTn id="24" dur="1250" fill="hold"/>
                                        <p:tgtEl>
                                          <p:spTgt spid="12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12"/>
                                        </p:tgtEl>
                                        <p:attrNameLst>
                                          <p:attrName>style.visibility</p:attrName>
                                        </p:attrNameLst>
                                      </p:cBhvr>
                                      <p:to>
                                        <p:strVal val="visible"/>
                                      </p:to>
                                    </p:set>
                                    <p:anim calcmode="lin" valueType="num">
                                      <p:cBhvr additive="base">
                                        <p:cTn id="27" dur="1500" fill="hold"/>
                                        <p:tgtEl>
                                          <p:spTgt spid="112"/>
                                        </p:tgtEl>
                                        <p:attrNameLst>
                                          <p:attrName>ppt_x</p:attrName>
                                        </p:attrNameLst>
                                      </p:cBhvr>
                                      <p:tavLst>
                                        <p:tav tm="0">
                                          <p:val>
                                            <p:strVal val="#ppt_x"/>
                                          </p:val>
                                        </p:tav>
                                        <p:tav tm="100000">
                                          <p:val>
                                            <p:strVal val="#ppt_x"/>
                                          </p:val>
                                        </p:tav>
                                      </p:tavLst>
                                    </p:anim>
                                    <p:anim calcmode="lin" valueType="num">
                                      <p:cBhvr additive="base">
                                        <p:cTn id="28" dur="1500" fill="hold"/>
                                        <p:tgtEl>
                                          <p:spTgt spid="112"/>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26"/>
                                        </p:tgtEl>
                                        <p:attrNameLst>
                                          <p:attrName>style.visibility</p:attrName>
                                        </p:attrNameLst>
                                      </p:cBhvr>
                                      <p:to>
                                        <p:strVal val="visible"/>
                                      </p:to>
                                    </p:set>
                                    <p:anim calcmode="lin" valueType="num">
                                      <p:cBhvr additive="base">
                                        <p:cTn id="31" dur="1750" fill="hold"/>
                                        <p:tgtEl>
                                          <p:spTgt spid="126"/>
                                        </p:tgtEl>
                                        <p:attrNameLst>
                                          <p:attrName>ppt_x</p:attrName>
                                        </p:attrNameLst>
                                      </p:cBhvr>
                                      <p:tavLst>
                                        <p:tav tm="0">
                                          <p:val>
                                            <p:strVal val="#ppt_x"/>
                                          </p:val>
                                        </p:tav>
                                        <p:tav tm="100000">
                                          <p:val>
                                            <p:strVal val="#ppt_x"/>
                                          </p:val>
                                        </p:tav>
                                      </p:tavLst>
                                    </p:anim>
                                    <p:anim calcmode="lin" valueType="num">
                                      <p:cBhvr additive="base">
                                        <p:cTn id="32" dur="1750" fill="hold"/>
                                        <p:tgtEl>
                                          <p:spTgt spid="126"/>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14"/>
                                        </p:tgtEl>
                                        <p:attrNameLst>
                                          <p:attrName>style.visibility</p:attrName>
                                        </p:attrNameLst>
                                      </p:cBhvr>
                                      <p:to>
                                        <p:strVal val="visible"/>
                                      </p:to>
                                    </p:set>
                                    <p:anim calcmode="lin" valueType="num">
                                      <p:cBhvr additive="base">
                                        <p:cTn id="35" dur="2000" fill="hold"/>
                                        <p:tgtEl>
                                          <p:spTgt spid="114"/>
                                        </p:tgtEl>
                                        <p:attrNameLst>
                                          <p:attrName>ppt_x</p:attrName>
                                        </p:attrNameLst>
                                      </p:cBhvr>
                                      <p:tavLst>
                                        <p:tav tm="0">
                                          <p:val>
                                            <p:strVal val="#ppt_x"/>
                                          </p:val>
                                        </p:tav>
                                        <p:tav tm="100000">
                                          <p:val>
                                            <p:strVal val="#ppt_x"/>
                                          </p:val>
                                        </p:tav>
                                      </p:tavLst>
                                    </p:anim>
                                    <p:anim calcmode="lin" valueType="num">
                                      <p:cBhvr additive="base">
                                        <p:cTn id="36" dur="2000" fill="hold"/>
                                        <p:tgtEl>
                                          <p:spTgt spid="1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655607" y="2655607"/>
            <a:ext cx="6858001" cy="154678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B49379A-146A-E9A6-B616-4130B298395B}"/>
              </a:ext>
            </a:extLst>
          </p:cNvPr>
          <p:cNvGrpSpPr/>
          <p:nvPr/>
        </p:nvGrpSpPr>
        <p:grpSpPr>
          <a:xfrm>
            <a:off x="1546786" y="0"/>
            <a:ext cx="10716429" cy="763279"/>
            <a:chOff x="4279297" y="-20719"/>
            <a:chExt cx="7959156" cy="763279"/>
          </a:xfrm>
        </p:grpSpPr>
        <p:sp>
          <p:nvSpPr>
            <p:cNvPr id="4" name="Rectangle 3">
              <a:extLst>
                <a:ext uri="{FF2B5EF4-FFF2-40B4-BE49-F238E27FC236}">
                  <a16:creationId xmlns:a16="http://schemas.microsoft.com/office/drawing/2014/main" id="{04858C0D-3020-58C1-EF87-08786FFA6346}"/>
                </a:ext>
              </a:extLst>
            </p:cNvPr>
            <p:cNvSpPr/>
            <p:nvPr/>
          </p:nvSpPr>
          <p:spPr>
            <a:xfrm>
              <a:off x="4279297" y="-20719"/>
              <a:ext cx="791270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4329797" y="117678"/>
              <a:ext cx="7908656" cy="553998"/>
            </a:xfrm>
            <a:prstGeom prst="rect">
              <a:avLst/>
            </a:prstGeom>
            <a:noFill/>
          </p:spPr>
          <p:txBody>
            <a:bodyPr wrap="square" rtlCol="0">
              <a:spAutoFit/>
            </a:bodyPr>
            <a:lstStyle/>
            <a:p>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Phương thức vi phạm/ giả mạo xác thực định danh</a:t>
              </a:r>
            </a:p>
          </p:txBody>
        </p:sp>
      </p:grpSp>
      <p:grpSp>
        <p:nvGrpSpPr>
          <p:cNvPr id="7" name="Group 6">
            <a:extLst>
              <a:ext uri="{FF2B5EF4-FFF2-40B4-BE49-F238E27FC236}">
                <a16:creationId xmlns:a16="http://schemas.microsoft.com/office/drawing/2014/main" id="{F0A20663-C1D8-B480-17BB-7A82835DF6C7}"/>
              </a:ext>
            </a:extLst>
          </p:cNvPr>
          <p:cNvGrpSpPr/>
          <p:nvPr/>
        </p:nvGrpSpPr>
        <p:grpSpPr>
          <a:xfrm>
            <a:off x="1639741" y="1371633"/>
            <a:ext cx="3200400" cy="2473098"/>
            <a:chOff x="1639741" y="1371633"/>
            <a:chExt cx="3200400" cy="2473098"/>
          </a:xfrm>
        </p:grpSpPr>
        <p:sp>
          <p:nvSpPr>
            <p:cNvPr id="9" name="TextBox 8">
              <a:extLst>
                <a:ext uri="{FF2B5EF4-FFF2-40B4-BE49-F238E27FC236}">
                  <a16:creationId xmlns:a16="http://schemas.microsoft.com/office/drawing/2014/main" id="{7D6893CB-7E34-9CD1-21C8-142C2F52A0E4}"/>
                </a:ext>
              </a:extLst>
            </p:cNvPr>
            <p:cNvSpPr txBox="1"/>
            <p:nvPr/>
          </p:nvSpPr>
          <p:spPr>
            <a:xfrm>
              <a:off x="2559390" y="3506177"/>
              <a:ext cx="1337743" cy="338554"/>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rPr>
                <a:t>Cắt góc</a:t>
              </a:r>
              <a:endPar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27" name="Picture 26" descr="A close up of a card&#10;&#10;Description automatically generated">
              <a:extLst>
                <a:ext uri="{FF2B5EF4-FFF2-40B4-BE49-F238E27FC236}">
                  <a16:creationId xmlns:a16="http://schemas.microsoft.com/office/drawing/2014/main" id="{19DF4CDA-0612-2EE3-2E17-E8B85B9A14B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t="6756"/>
            <a:stretch/>
          </p:blipFill>
          <p:spPr>
            <a:xfrm>
              <a:off x="1639741" y="1371633"/>
              <a:ext cx="3200400" cy="1938929"/>
            </a:xfrm>
            <a:prstGeom prst="rect">
              <a:avLst/>
            </a:prstGeom>
            <a:ln w="38100">
              <a:solidFill>
                <a:srgbClr val="FFCC00"/>
              </a:solidFill>
            </a:ln>
          </p:spPr>
        </p:pic>
      </p:grpSp>
      <p:grpSp>
        <p:nvGrpSpPr>
          <p:cNvPr id="8" name="Group 7">
            <a:extLst>
              <a:ext uri="{FF2B5EF4-FFF2-40B4-BE49-F238E27FC236}">
                <a16:creationId xmlns:a16="http://schemas.microsoft.com/office/drawing/2014/main" id="{6465B7E5-8E86-C829-CFBA-FC4C73C5E11E}"/>
              </a:ext>
            </a:extLst>
          </p:cNvPr>
          <p:cNvGrpSpPr/>
          <p:nvPr/>
        </p:nvGrpSpPr>
        <p:grpSpPr>
          <a:xfrm>
            <a:off x="5230473" y="1371633"/>
            <a:ext cx="3200400" cy="2526931"/>
            <a:chOff x="5230473" y="1371633"/>
            <a:chExt cx="3200400" cy="2526931"/>
          </a:xfrm>
        </p:grpSpPr>
        <p:sp>
          <p:nvSpPr>
            <p:cNvPr id="16" name="TextBox 15">
              <a:extLst>
                <a:ext uri="{FF2B5EF4-FFF2-40B4-BE49-F238E27FC236}">
                  <a16:creationId xmlns:a16="http://schemas.microsoft.com/office/drawing/2014/main" id="{74C1DFCD-9D02-07A3-3269-3F81100761A6}"/>
                </a:ext>
              </a:extLst>
            </p:cNvPr>
            <p:cNvSpPr txBox="1"/>
            <p:nvPr/>
          </p:nvSpPr>
          <p:spPr>
            <a:xfrm>
              <a:off x="5449529" y="3560010"/>
              <a:ext cx="2715208" cy="338554"/>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Photo đen trắng</a:t>
              </a:r>
            </a:p>
          </p:txBody>
        </p:sp>
        <p:pic>
          <p:nvPicPr>
            <p:cNvPr id="29" name="Picture 28" descr="A close-up of a person's face&#10;&#10;Description automatically generated">
              <a:extLst>
                <a:ext uri="{FF2B5EF4-FFF2-40B4-BE49-F238E27FC236}">
                  <a16:creationId xmlns:a16="http://schemas.microsoft.com/office/drawing/2014/main" id="{4D4D9449-6BED-AD42-16AA-CA70B037DA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0473" y="1371633"/>
              <a:ext cx="3200400" cy="1938929"/>
            </a:xfrm>
            <a:prstGeom prst="rect">
              <a:avLst/>
            </a:prstGeom>
            <a:ln w="38100">
              <a:solidFill>
                <a:srgbClr val="FFCC00"/>
              </a:solidFill>
            </a:ln>
          </p:spPr>
        </p:pic>
      </p:grpSp>
      <p:grpSp>
        <p:nvGrpSpPr>
          <p:cNvPr id="10" name="Group 9">
            <a:extLst>
              <a:ext uri="{FF2B5EF4-FFF2-40B4-BE49-F238E27FC236}">
                <a16:creationId xmlns:a16="http://schemas.microsoft.com/office/drawing/2014/main" id="{C167B34E-6B36-AA1E-8DA2-E4D9122AA598}"/>
              </a:ext>
            </a:extLst>
          </p:cNvPr>
          <p:cNvGrpSpPr/>
          <p:nvPr/>
        </p:nvGrpSpPr>
        <p:grpSpPr>
          <a:xfrm>
            <a:off x="8746308" y="1371633"/>
            <a:ext cx="3200400" cy="2526931"/>
            <a:chOff x="8746308" y="1371633"/>
            <a:chExt cx="3200400" cy="2526931"/>
          </a:xfrm>
        </p:grpSpPr>
        <p:sp>
          <p:nvSpPr>
            <p:cNvPr id="19" name="TextBox 18">
              <a:extLst>
                <a:ext uri="{FF2B5EF4-FFF2-40B4-BE49-F238E27FC236}">
                  <a16:creationId xmlns:a16="http://schemas.microsoft.com/office/drawing/2014/main" id="{ED2BD78C-B302-C9B9-7903-9DE52B32BE32}"/>
                </a:ext>
              </a:extLst>
            </p:cNvPr>
            <p:cNvSpPr txBox="1"/>
            <p:nvPr/>
          </p:nvSpPr>
          <p:spPr>
            <a:xfrm>
              <a:off x="8959643" y="3560010"/>
              <a:ext cx="2876282" cy="338554"/>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Mất Quốc huy, dấu nổi</a:t>
              </a:r>
            </a:p>
          </p:txBody>
        </p:sp>
        <p:pic>
          <p:nvPicPr>
            <p:cNvPr id="33" name="Picture 32" descr="A person in a blue shirt&#10;&#10;Description automatically generated">
              <a:extLst>
                <a:ext uri="{FF2B5EF4-FFF2-40B4-BE49-F238E27FC236}">
                  <a16:creationId xmlns:a16="http://schemas.microsoft.com/office/drawing/2014/main" id="{444D775A-2E9E-1573-83B0-F698D287DBBE}"/>
                </a:ext>
              </a:extLst>
            </p:cNvPr>
            <p:cNvPicPr>
              <a:picLocks noChangeAspect="1"/>
            </p:cNvPicPr>
            <p:nvPr/>
          </p:nvPicPr>
          <p:blipFill rotWithShape="1">
            <a:blip r:embed="rId5">
              <a:extLst>
                <a:ext uri="{28A0092B-C50C-407E-A947-70E740481C1C}">
                  <a14:useLocalDpi xmlns:a14="http://schemas.microsoft.com/office/drawing/2010/main" val="0"/>
                </a:ext>
              </a:extLst>
            </a:blip>
            <a:srcRect b="3264"/>
            <a:stretch/>
          </p:blipFill>
          <p:spPr>
            <a:xfrm>
              <a:off x="8746308" y="1371633"/>
              <a:ext cx="3200400" cy="1926357"/>
            </a:xfrm>
            <a:prstGeom prst="rect">
              <a:avLst/>
            </a:prstGeom>
            <a:ln w="38100">
              <a:solidFill>
                <a:srgbClr val="FFCC00"/>
              </a:solidFill>
            </a:ln>
          </p:spPr>
        </p:pic>
      </p:grpSp>
      <p:grpSp>
        <p:nvGrpSpPr>
          <p:cNvPr id="11" name="Group 10">
            <a:extLst>
              <a:ext uri="{FF2B5EF4-FFF2-40B4-BE49-F238E27FC236}">
                <a16:creationId xmlns:a16="http://schemas.microsoft.com/office/drawing/2014/main" id="{1AFB4867-EDA8-8D56-E2CA-BA78B2278D12}"/>
              </a:ext>
            </a:extLst>
          </p:cNvPr>
          <p:cNvGrpSpPr/>
          <p:nvPr/>
        </p:nvGrpSpPr>
        <p:grpSpPr>
          <a:xfrm>
            <a:off x="1604855" y="4113044"/>
            <a:ext cx="3200400" cy="2606559"/>
            <a:chOff x="1604855" y="4113044"/>
            <a:chExt cx="3200400" cy="2606559"/>
          </a:xfrm>
        </p:grpSpPr>
        <p:sp>
          <p:nvSpPr>
            <p:cNvPr id="21" name="TextBox 20">
              <a:extLst>
                <a:ext uri="{FF2B5EF4-FFF2-40B4-BE49-F238E27FC236}">
                  <a16:creationId xmlns:a16="http://schemas.microsoft.com/office/drawing/2014/main" id="{6819D154-0659-F9A1-C6C5-3A0A2AEEEA84}"/>
                </a:ext>
              </a:extLst>
            </p:cNvPr>
            <p:cNvSpPr txBox="1"/>
            <p:nvPr/>
          </p:nvSpPr>
          <p:spPr>
            <a:xfrm>
              <a:off x="1847451" y="6381049"/>
              <a:ext cx="2715208" cy="338554"/>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Chụp từ màn hình</a:t>
              </a:r>
            </a:p>
          </p:txBody>
        </p:sp>
        <p:pic>
          <p:nvPicPr>
            <p:cNvPr id="35" name="Picture 34" descr="A close up of a id card&#10;&#10;Description automatically generated">
              <a:extLst>
                <a:ext uri="{FF2B5EF4-FFF2-40B4-BE49-F238E27FC236}">
                  <a16:creationId xmlns:a16="http://schemas.microsoft.com/office/drawing/2014/main" id="{B7F4AE23-91BB-09DC-CB35-A9D95D156670}"/>
                </a:ext>
              </a:extLst>
            </p:cNvPr>
            <p:cNvPicPr>
              <a:picLocks noChangeAspect="1"/>
            </p:cNvPicPr>
            <p:nvPr/>
          </p:nvPicPr>
          <p:blipFill rotWithShape="1">
            <a:blip r:embed="rId6">
              <a:extLst>
                <a:ext uri="{28A0092B-C50C-407E-A947-70E740481C1C}">
                  <a14:useLocalDpi xmlns:a14="http://schemas.microsoft.com/office/drawing/2010/main" val="0"/>
                </a:ext>
              </a:extLst>
            </a:blip>
            <a:srcRect t="6368"/>
            <a:stretch/>
          </p:blipFill>
          <p:spPr>
            <a:xfrm>
              <a:off x="1604855" y="4113044"/>
              <a:ext cx="3200400" cy="2072716"/>
            </a:xfrm>
            <a:prstGeom prst="rect">
              <a:avLst/>
            </a:prstGeom>
            <a:ln w="38100">
              <a:solidFill>
                <a:srgbClr val="FFCC00"/>
              </a:solidFill>
            </a:ln>
          </p:spPr>
        </p:pic>
      </p:grpSp>
      <p:grpSp>
        <p:nvGrpSpPr>
          <p:cNvPr id="12" name="Group 11">
            <a:extLst>
              <a:ext uri="{FF2B5EF4-FFF2-40B4-BE49-F238E27FC236}">
                <a16:creationId xmlns:a16="http://schemas.microsoft.com/office/drawing/2014/main" id="{B29AEB50-7C9F-B516-7E1B-88326151F1E4}"/>
              </a:ext>
            </a:extLst>
          </p:cNvPr>
          <p:cNvGrpSpPr/>
          <p:nvPr/>
        </p:nvGrpSpPr>
        <p:grpSpPr>
          <a:xfrm>
            <a:off x="5230473" y="4121231"/>
            <a:ext cx="3200400" cy="2598372"/>
            <a:chOff x="5230473" y="4121231"/>
            <a:chExt cx="3200400" cy="2598372"/>
          </a:xfrm>
        </p:grpSpPr>
        <p:sp>
          <p:nvSpPr>
            <p:cNvPr id="23" name="TextBox 22">
              <a:extLst>
                <a:ext uri="{FF2B5EF4-FFF2-40B4-BE49-F238E27FC236}">
                  <a16:creationId xmlns:a16="http://schemas.microsoft.com/office/drawing/2014/main" id="{5A325D71-077F-6A2B-63EB-FB2685227A22}"/>
                </a:ext>
              </a:extLst>
            </p:cNvPr>
            <p:cNvSpPr txBox="1"/>
            <p:nvPr/>
          </p:nvSpPr>
          <p:spPr>
            <a:xfrm>
              <a:off x="5403547" y="6381049"/>
              <a:ext cx="2715208" cy="338554"/>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Chụp từ màn hình</a:t>
              </a:r>
            </a:p>
          </p:txBody>
        </p:sp>
        <p:pic>
          <p:nvPicPr>
            <p:cNvPr id="37" name="Picture 36" descr="A close up of a id card&#10;&#10;Description automatically generated">
              <a:extLst>
                <a:ext uri="{FF2B5EF4-FFF2-40B4-BE49-F238E27FC236}">
                  <a16:creationId xmlns:a16="http://schemas.microsoft.com/office/drawing/2014/main" id="{CA5D6F25-B6AA-B866-4F2B-885A88E89A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0473" y="4121231"/>
              <a:ext cx="3200400" cy="2072716"/>
            </a:xfrm>
            <a:prstGeom prst="rect">
              <a:avLst/>
            </a:prstGeom>
            <a:ln w="38100">
              <a:solidFill>
                <a:srgbClr val="FFCC00"/>
              </a:solidFill>
            </a:ln>
          </p:spPr>
        </p:pic>
      </p:grpSp>
      <p:grpSp>
        <p:nvGrpSpPr>
          <p:cNvPr id="13" name="Group 12">
            <a:extLst>
              <a:ext uri="{FF2B5EF4-FFF2-40B4-BE49-F238E27FC236}">
                <a16:creationId xmlns:a16="http://schemas.microsoft.com/office/drawing/2014/main" id="{453DED24-02FC-6D9C-DFE1-A2193527DE21}"/>
              </a:ext>
            </a:extLst>
          </p:cNvPr>
          <p:cNvGrpSpPr/>
          <p:nvPr/>
        </p:nvGrpSpPr>
        <p:grpSpPr>
          <a:xfrm>
            <a:off x="8746308" y="4115874"/>
            <a:ext cx="3200400" cy="2603729"/>
            <a:chOff x="8746308" y="4115874"/>
            <a:chExt cx="3200400" cy="2603729"/>
          </a:xfrm>
        </p:grpSpPr>
        <p:sp>
          <p:nvSpPr>
            <p:cNvPr id="24" name="TextBox 23">
              <a:extLst>
                <a:ext uri="{FF2B5EF4-FFF2-40B4-BE49-F238E27FC236}">
                  <a16:creationId xmlns:a16="http://schemas.microsoft.com/office/drawing/2014/main" id="{0F8A6D15-AF8F-ED07-BDEB-E08ACC401D57}"/>
                </a:ext>
              </a:extLst>
            </p:cNvPr>
            <p:cNvSpPr txBox="1"/>
            <p:nvPr/>
          </p:nvSpPr>
          <p:spPr>
            <a:xfrm>
              <a:off x="8959643" y="6381049"/>
              <a:ext cx="2876282" cy="338554"/>
            </a:xfrm>
            <a:prstGeom prst="rect">
              <a:avLst/>
            </a:prstGeom>
            <a:noFill/>
          </p:spPr>
          <p:txBody>
            <a:bodyPr wrap="square" rtlCol="0">
              <a:spAutoFit/>
            </a:bodyPr>
            <a:lstStyle/>
            <a:p>
              <a:pPr algn="ct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Thay ảnh chân dung</a:t>
              </a:r>
            </a:p>
          </p:txBody>
        </p:sp>
        <p:pic>
          <p:nvPicPr>
            <p:cNvPr id="39" name="Picture 38" descr="A close up of a id card&#10;&#10;Description automatically generated">
              <a:extLst>
                <a:ext uri="{FF2B5EF4-FFF2-40B4-BE49-F238E27FC236}">
                  <a16:creationId xmlns:a16="http://schemas.microsoft.com/office/drawing/2014/main" id="{16A11EEE-9B73-3637-69AE-2A400EDF9B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46308" y="4115874"/>
              <a:ext cx="3200400" cy="2083429"/>
            </a:xfrm>
            <a:prstGeom prst="rect">
              <a:avLst/>
            </a:prstGeom>
            <a:ln w="38100">
              <a:solidFill>
                <a:srgbClr val="FFCC00"/>
              </a:solidFill>
            </a:ln>
          </p:spPr>
        </p:pic>
      </p:grpSp>
      <p:grpSp>
        <p:nvGrpSpPr>
          <p:cNvPr id="44" name="Group 43">
            <a:extLst>
              <a:ext uri="{FF2B5EF4-FFF2-40B4-BE49-F238E27FC236}">
                <a16:creationId xmlns:a16="http://schemas.microsoft.com/office/drawing/2014/main" id="{6C0D3644-6E76-A7A9-FCDD-4AF5B48760C6}"/>
              </a:ext>
            </a:extLst>
          </p:cNvPr>
          <p:cNvGrpSpPr/>
          <p:nvPr/>
        </p:nvGrpSpPr>
        <p:grpSpPr>
          <a:xfrm>
            <a:off x="95891" y="0"/>
            <a:ext cx="1337743" cy="3614871"/>
            <a:chOff x="37072" y="1999716"/>
            <a:chExt cx="1337743" cy="3614871"/>
          </a:xfrm>
          <a:solidFill>
            <a:schemeClr val="accent5">
              <a:lumMod val="40000"/>
              <a:lumOff val="60000"/>
            </a:schemeClr>
          </a:solidFill>
        </p:grpSpPr>
        <p:sp>
          <p:nvSpPr>
            <p:cNvPr id="43" name="Flowchart: Off-page Connector 42">
              <a:extLst>
                <a:ext uri="{FF2B5EF4-FFF2-40B4-BE49-F238E27FC236}">
                  <a16:creationId xmlns:a16="http://schemas.microsoft.com/office/drawing/2014/main" id="{E97B79AD-3246-95FC-72FB-6AEF37206DDA}"/>
                </a:ext>
              </a:extLst>
            </p:cNvPr>
            <p:cNvSpPr/>
            <p:nvPr/>
          </p:nvSpPr>
          <p:spPr>
            <a:xfrm>
              <a:off x="37072" y="1999716"/>
              <a:ext cx="1337743" cy="3614871"/>
            </a:xfrm>
            <a:prstGeom prst="flowChartOffpageConnec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A screen shot of a phone&#10;&#10;Description automatically generated">
              <a:extLst>
                <a:ext uri="{FF2B5EF4-FFF2-40B4-BE49-F238E27FC236}">
                  <a16:creationId xmlns:a16="http://schemas.microsoft.com/office/drawing/2014/main" id="{9250C888-395C-95FE-8048-D1A4058352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345" y="2138912"/>
              <a:ext cx="1237199" cy="2580175"/>
            </a:xfrm>
            <a:prstGeom prst="rect">
              <a:avLst/>
            </a:prstGeom>
            <a:grpFill/>
          </p:spPr>
        </p:pic>
      </p:grpSp>
      <p:sp>
        <p:nvSpPr>
          <p:cNvPr id="45" name="Oval 44">
            <a:extLst>
              <a:ext uri="{FF2B5EF4-FFF2-40B4-BE49-F238E27FC236}">
                <a16:creationId xmlns:a16="http://schemas.microsoft.com/office/drawing/2014/main" id="{6C8C7124-D142-ED66-BE36-B12869DE877C}"/>
              </a:ext>
            </a:extLst>
          </p:cNvPr>
          <p:cNvSpPr/>
          <p:nvPr/>
        </p:nvSpPr>
        <p:spPr>
          <a:xfrm>
            <a:off x="373476" y="3844731"/>
            <a:ext cx="790521" cy="79052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102B5C42-E54A-5C15-FB58-00BE221B1354}"/>
              </a:ext>
            </a:extLst>
          </p:cNvPr>
          <p:cNvSpPr/>
          <p:nvPr/>
        </p:nvSpPr>
        <p:spPr>
          <a:xfrm>
            <a:off x="651557" y="4895907"/>
            <a:ext cx="243671" cy="2436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DC8975A0-085E-2F46-EEC0-BE5342E4A3D7}"/>
              </a:ext>
            </a:extLst>
          </p:cNvPr>
          <p:cNvSpPr/>
          <p:nvPr/>
        </p:nvSpPr>
        <p:spPr>
          <a:xfrm>
            <a:off x="679629" y="5399079"/>
            <a:ext cx="187525" cy="187525"/>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F5F4A2F-68D5-3A53-47DD-376BC19EA540}"/>
              </a:ext>
            </a:extLst>
          </p:cNvPr>
          <p:cNvSpPr/>
          <p:nvPr/>
        </p:nvSpPr>
        <p:spPr>
          <a:xfrm>
            <a:off x="722268" y="5846105"/>
            <a:ext cx="106668" cy="106668"/>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89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ppt_x"/>
                                          </p:val>
                                        </p:tav>
                                        <p:tav tm="100000">
                                          <p:val>
                                            <p:strVal val="#ppt_x"/>
                                          </p:val>
                                        </p:tav>
                                      </p:tavLst>
                                    </p:anim>
                                    <p:anim calcmode="lin" valueType="num">
                                      <p:cBhvr additive="base">
                                        <p:cTn id="8" dur="10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1250" fill="hold"/>
                                        <p:tgtEl>
                                          <p:spTgt spid="45"/>
                                        </p:tgtEl>
                                        <p:attrNameLst>
                                          <p:attrName>ppt_x</p:attrName>
                                        </p:attrNameLst>
                                      </p:cBhvr>
                                      <p:tavLst>
                                        <p:tav tm="0">
                                          <p:val>
                                            <p:strVal val="#ppt_x"/>
                                          </p:val>
                                        </p:tav>
                                        <p:tav tm="100000">
                                          <p:val>
                                            <p:strVal val="#ppt_x"/>
                                          </p:val>
                                        </p:tav>
                                      </p:tavLst>
                                    </p:anim>
                                    <p:anim calcmode="lin" valueType="num">
                                      <p:cBhvr additive="base">
                                        <p:cTn id="12" dur="125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1000" fill="hold"/>
                                        <p:tgtEl>
                                          <p:spTgt spid="46"/>
                                        </p:tgtEl>
                                        <p:attrNameLst>
                                          <p:attrName>ppt_x</p:attrName>
                                        </p:attrNameLst>
                                      </p:cBhvr>
                                      <p:tavLst>
                                        <p:tav tm="0">
                                          <p:val>
                                            <p:strVal val="#ppt_x"/>
                                          </p:val>
                                        </p:tav>
                                        <p:tav tm="100000">
                                          <p:val>
                                            <p:strVal val="#ppt_x"/>
                                          </p:val>
                                        </p:tav>
                                      </p:tavLst>
                                    </p:anim>
                                    <p:anim calcmode="lin" valueType="num">
                                      <p:cBhvr additive="base">
                                        <p:cTn id="16" dur="10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ppt_x"/>
                                          </p:val>
                                        </p:tav>
                                        <p:tav tm="100000">
                                          <p:val>
                                            <p:strVal val="#ppt_x"/>
                                          </p:val>
                                        </p:tav>
                                      </p:tavLst>
                                    </p:anim>
                                    <p:anim calcmode="lin" valueType="num">
                                      <p:cBhvr additive="base">
                                        <p:cTn id="30" dur="1000" fill="hold"/>
                                        <p:tgtEl>
                                          <p:spTgt spid="7"/>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fill="hold"/>
                                        <p:tgtEl>
                                          <p:spTgt spid="8"/>
                                        </p:tgtEl>
                                        <p:attrNameLst>
                                          <p:attrName>ppt_x</p:attrName>
                                        </p:attrNameLst>
                                      </p:cBhvr>
                                      <p:tavLst>
                                        <p:tav tm="0">
                                          <p:val>
                                            <p:strVal val="#ppt_x"/>
                                          </p:val>
                                        </p:tav>
                                        <p:tav tm="100000">
                                          <p:val>
                                            <p:strVal val="#ppt_x"/>
                                          </p:val>
                                        </p:tav>
                                      </p:tavLst>
                                    </p:anim>
                                    <p:anim calcmode="lin" valueType="num">
                                      <p:cBhvr additive="base">
                                        <p:cTn id="34" dur="10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ppt_x"/>
                                          </p:val>
                                        </p:tav>
                                        <p:tav tm="100000">
                                          <p:val>
                                            <p:strVal val="#ppt_x"/>
                                          </p:val>
                                        </p:tav>
                                      </p:tavLst>
                                    </p:anim>
                                    <p:anim calcmode="lin" valueType="num">
                                      <p:cBhvr additive="base">
                                        <p:cTn id="38" dur="1000" fill="hold"/>
                                        <p:tgtEl>
                                          <p:spTgt spid="10"/>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500" fill="hold"/>
                                        <p:tgtEl>
                                          <p:spTgt spid="11"/>
                                        </p:tgtEl>
                                        <p:attrNameLst>
                                          <p:attrName>ppt_x</p:attrName>
                                        </p:attrNameLst>
                                      </p:cBhvr>
                                      <p:tavLst>
                                        <p:tav tm="0">
                                          <p:val>
                                            <p:strVal val="#ppt_x"/>
                                          </p:val>
                                        </p:tav>
                                        <p:tav tm="100000">
                                          <p:val>
                                            <p:strVal val="#ppt_x"/>
                                          </p:val>
                                        </p:tav>
                                      </p:tavLst>
                                    </p:anim>
                                    <p:anim calcmode="lin" valueType="num">
                                      <p:cBhvr additive="base">
                                        <p:cTn id="42" dur="1500" fill="hold"/>
                                        <p:tgtEl>
                                          <p:spTgt spid="1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1500" fill="hold"/>
                                        <p:tgtEl>
                                          <p:spTgt spid="12"/>
                                        </p:tgtEl>
                                        <p:attrNameLst>
                                          <p:attrName>ppt_x</p:attrName>
                                        </p:attrNameLst>
                                      </p:cBhvr>
                                      <p:tavLst>
                                        <p:tav tm="0">
                                          <p:val>
                                            <p:strVal val="#ppt_x"/>
                                          </p:val>
                                        </p:tav>
                                        <p:tav tm="100000">
                                          <p:val>
                                            <p:strVal val="#ppt_x"/>
                                          </p:val>
                                        </p:tav>
                                      </p:tavLst>
                                    </p:anim>
                                    <p:anim calcmode="lin" valueType="num">
                                      <p:cBhvr additive="base">
                                        <p:cTn id="46" dur="1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1500" fill="hold"/>
                                        <p:tgtEl>
                                          <p:spTgt spid="13"/>
                                        </p:tgtEl>
                                        <p:attrNameLst>
                                          <p:attrName>ppt_x</p:attrName>
                                        </p:attrNameLst>
                                      </p:cBhvr>
                                      <p:tavLst>
                                        <p:tav tm="0">
                                          <p:val>
                                            <p:strVal val="#ppt_x"/>
                                          </p:val>
                                        </p:tav>
                                        <p:tav tm="100000">
                                          <p:val>
                                            <p:strVal val="#ppt_x"/>
                                          </p:val>
                                        </p:tav>
                                      </p:tavLst>
                                    </p:anim>
                                    <p:anim calcmode="lin" valueType="num">
                                      <p:cBhvr additive="base">
                                        <p:cTn id="50"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57A091D-B43F-8239-4753-F269538088B2}"/>
              </a:ext>
            </a:extLst>
          </p:cNvPr>
          <p:cNvSpPr/>
          <p:nvPr/>
        </p:nvSpPr>
        <p:spPr>
          <a:xfrm rot="16200000" flipH="1">
            <a:off x="6207026" y="-3016560"/>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BC40920-1F89-2D64-E75B-839C8926C025}"/>
              </a:ext>
            </a:extLst>
          </p:cNvPr>
          <p:cNvSpPr/>
          <p:nvPr/>
        </p:nvSpPr>
        <p:spPr>
          <a:xfrm>
            <a:off x="1469878" y="1758296"/>
            <a:ext cx="9520014" cy="41468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9C39A66-58C2-6285-2C6A-3DE40CC5BC0B}"/>
              </a:ext>
            </a:extLst>
          </p:cNvPr>
          <p:cNvSpPr txBox="1"/>
          <p:nvPr/>
        </p:nvSpPr>
        <p:spPr>
          <a:xfrm>
            <a:off x="2262227" y="2499485"/>
            <a:ext cx="8500224" cy="1169551"/>
          </a:xfrm>
          <a:prstGeom prst="rect">
            <a:avLst/>
          </a:prstGeom>
          <a:noFill/>
        </p:spPr>
        <p:txBody>
          <a:bodyPr wrap="square" rtlCol="0">
            <a:spAutoFit/>
          </a:bodyPr>
          <a:lstStyle/>
          <a:p>
            <a:r>
              <a:rPr lang="en-US" sz="3500" b="1" dirty="0">
                <a:solidFill>
                  <a:srgbClr val="FFC000"/>
                </a:solidFill>
                <a:latin typeface="Roboto" panose="02000000000000000000" pitchFamily="2" charset="0"/>
                <a:ea typeface="Roboto" panose="02000000000000000000" pitchFamily="2" charset="0"/>
                <a:cs typeface="Roboto" panose="02000000000000000000" pitchFamily="2" charset="0"/>
              </a:rPr>
              <a:t>THẺ CĂN CƯỚC CÔNG DÂN GẮN CHIP  &amp;</a:t>
            </a:r>
          </a:p>
          <a:p>
            <a:pPr algn="ctr"/>
            <a:r>
              <a:rPr lang="en-US" sz="3500" b="1" dirty="0">
                <a:solidFill>
                  <a:srgbClr val="FFC000"/>
                </a:solidFill>
                <a:latin typeface="Roboto" panose="02000000000000000000" pitchFamily="2" charset="0"/>
                <a:ea typeface="Roboto" panose="02000000000000000000" pitchFamily="2" charset="0"/>
                <a:cs typeface="Roboto" panose="02000000000000000000" pitchFamily="2" charset="0"/>
              </a:rPr>
              <a:t>CÔNG NGHỆ NFC</a:t>
            </a:r>
          </a:p>
        </p:txBody>
      </p:sp>
      <p:cxnSp>
        <p:nvCxnSpPr>
          <p:cNvPr id="6" name="Straight Connector 5">
            <a:extLst>
              <a:ext uri="{FF2B5EF4-FFF2-40B4-BE49-F238E27FC236}">
                <a16:creationId xmlns:a16="http://schemas.microsoft.com/office/drawing/2014/main" id="{D4982773-D465-D19B-2CC0-3DEC62F82DF4}"/>
              </a:ext>
            </a:extLst>
          </p:cNvPr>
          <p:cNvCxnSpPr/>
          <p:nvPr/>
        </p:nvCxnSpPr>
        <p:spPr>
          <a:xfrm>
            <a:off x="2820110"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03D6D89-CF70-F815-0D36-7B2E5A94AAA2}"/>
              </a:ext>
            </a:extLst>
          </p:cNvPr>
          <p:cNvCxnSpPr/>
          <p:nvPr/>
        </p:nvCxnSpPr>
        <p:spPr>
          <a:xfrm>
            <a:off x="9458768"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F3F9386-3B73-C4D0-B992-A0F45962828F}"/>
              </a:ext>
            </a:extLst>
          </p:cNvPr>
          <p:cNvSpPr/>
          <p:nvPr/>
        </p:nvSpPr>
        <p:spPr>
          <a:xfrm>
            <a:off x="2652398" y="158791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4280856-98A3-8BDF-1213-C97CA774F0FF}"/>
              </a:ext>
            </a:extLst>
          </p:cNvPr>
          <p:cNvSpPr/>
          <p:nvPr/>
        </p:nvSpPr>
        <p:spPr>
          <a:xfrm>
            <a:off x="9288386" y="161053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F42897-3F33-73E2-0517-ACB33AAD6867}"/>
              </a:ext>
            </a:extLst>
          </p:cNvPr>
          <p:cNvSpPr/>
          <p:nvPr/>
        </p:nvSpPr>
        <p:spPr>
          <a:xfrm rot="16200000" flipH="1">
            <a:off x="6207026" y="1125268"/>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up of a id card&#10;&#10;Description automatically generated">
            <a:extLst>
              <a:ext uri="{FF2B5EF4-FFF2-40B4-BE49-F238E27FC236}">
                <a16:creationId xmlns:a16="http://schemas.microsoft.com/office/drawing/2014/main" id="{DBA4878B-8204-8BB4-C373-A8DFB4A24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130" y="4130393"/>
            <a:ext cx="2201306" cy="1238235"/>
          </a:xfrm>
          <a:prstGeom prst="rect">
            <a:avLst/>
          </a:prstGeom>
        </p:spPr>
      </p:pic>
      <p:pic>
        <p:nvPicPr>
          <p:cNvPr id="14" name="Picture 13" descr="A blue credit card reader&#10;&#10;Description automatically generated">
            <a:extLst>
              <a:ext uri="{FF2B5EF4-FFF2-40B4-BE49-F238E27FC236}">
                <a16:creationId xmlns:a16="http://schemas.microsoft.com/office/drawing/2014/main" id="{97ED5036-6705-1C64-E520-142070D1D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1857" y="4130393"/>
            <a:ext cx="2363902" cy="1238235"/>
          </a:xfrm>
          <a:prstGeom prst="rect">
            <a:avLst/>
          </a:prstGeom>
        </p:spPr>
      </p:pic>
      <p:sp>
        <p:nvSpPr>
          <p:cNvPr id="16" name="Rectangle 15">
            <a:extLst>
              <a:ext uri="{FF2B5EF4-FFF2-40B4-BE49-F238E27FC236}">
                <a16:creationId xmlns:a16="http://schemas.microsoft.com/office/drawing/2014/main" id="{624807C4-E664-8D5C-512E-3C253DD71C99}"/>
              </a:ext>
            </a:extLst>
          </p:cNvPr>
          <p:cNvSpPr/>
          <p:nvPr/>
        </p:nvSpPr>
        <p:spPr>
          <a:xfrm rot="16200000" flipH="1">
            <a:off x="-663779" y="378199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B8F36F-AFC6-06CB-43FB-75A75DB4643D}"/>
              </a:ext>
            </a:extLst>
          </p:cNvPr>
          <p:cNvSpPr/>
          <p:nvPr/>
        </p:nvSpPr>
        <p:spPr>
          <a:xfrm rot="16200000" flipH="1">
            <a:off x="8920403" y="376212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4278415"/>
      </p:ext>
    </p:extLst>
  </p:cSld>
  <p:clrMapOvr>
    <a:masterClrMapping/>
  </p:clrMapOvr>
  <p:transition spd="slow">
    <p:push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521CCD-0C74-0A31-34F7-685C25F69E1C}"/>
              </a:ext>
            </a:extLst>
          </p:cNvPr>
          <p:cNvSpPr/>
          <p:nvPr/>
        </p:nvSpPr>
        <p:spPr>
          <a:xfrm>
            <a:off x="0" y="0"/>
            <a:ext cx="5986383"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1CD1804-4A0B-A859-CC9A-3F80BCCE4316}"/>
              </a:ext>
            </a:extLst>
          </p:cNvPr>
          <p:cNvSpPr txBox="1"/>
          <p:nvPr/>
        </p:nvSpPr>
        <p:spPr>
          <a:xfrm>
            <a:off x="7675434" y="1343639"/>
            <a:ext cx="3181298" cy="553998"/>
          </a:xfrm>
          <a:prstGeom prst="rect">
            <a:avLst/>
          </a:prstGeom>
          <a:noFill/>
        </p:spPr>
        <p:txBody>
          <a:bodyPr wrap="square" rtlCol="0">
            <a:spAutoFit/>
          </a:bodyPr>
          <a:lstStyle/>
          <a:p>
            <a:pPr algn="ct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Công nghệ NFC</a:t>
            </a:r>
          </a:p>
        </p:txBody>
      </p:sp>
      <p:sp>
        <p:nvSpPr>
          <p:cNvPr id="10" name="TextBox 9">
            <a:extLst>
              <a:ext uri="{FF2B5EF4-FFF2-40B4-BE49-F238E27FC236}">
                <a16:creationId xmlns:a16="http://schemas.microsoft.com/office/drawing/2014/main" id="{336F8E68-0601-6B60-28F7-0857E2F56F29}"/>
              </a:ext>
            </a:extLst>
          </p:cNvPr>
          <p:cNvSpPr txBox="1"/>
          <p:nvPr/>
        </p:nvSpPr>
        <p:spPr>
          <a:xfrm>
            <a:off x="273465" y="1098401"/>
            <a:ext cx="5614587" cy="1015663"/>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Thẻ Căn cước công dân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 </a:t>
            </a:r>
          </a:p>
          <a:p>
            <a:pPr algn="ct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gắn Chip</a:t>
            </a:r>
            <a:endParaRPr lang="en-US" sz="3000" b="1" dirty="0">
              <a:solidFill>
                <a:srgbClr val="FFC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813EC57-E9C4-66AC-63B5-9CC0633F9EAB}"/>
              </a:ext>
            </a:extLst>
          </p:cNvPr>
          <p:cNvSpPr txBox="1"/>
          <p:nvPr/>
        </p:nvSpPr>
        <p:spPr>
          <a:xfrm>
            <a:off x="584915" y="2369648"/>
            <a:ext cx="5002959" cy="523220"/>
          </a:xfrm>
          <a:prstGeom prst="rect">
            <a:avLst/>
          </a:prstGeom>
          <a:noFill/>
        </p:spPr>
        <p:txBody>
          <a:bodyPr wrap="square" rtlCol="0">
            <a:spAutoFit/>
          </a:bodyPr>
          <a:lstStyle/>
          <a:p>
            <a:r>
              <a:rPr lang="en-US" sz="1400" dirty="0">
                <a:solidFill>
                  <a:schemeClr val="bg1"/>
                </a:solidFill>
                <a:latin typeface="Roboto" pitchFamily="2" charset="0"/>
                <a:ea typeface="Roboto" pitchFamily="2" charset="0"/>
                <a:cs typeface="Times New Roman" panose="02020603050405020304" pitchFamily="18" charset="0"/>
              </a:rPr>
              <a:t>T</a:t>
            </a:r>
            <a:r>
              <a:rPr lang="en-US" sz="1400" dirty="0">
                <a:solidFill>
                  <a:schemeClr val="bg1"/>
                </a:solidFill>
                <a:effectLst/>
                <a:latin typeface="Roboto" pitchFamily="2" charset="0"/>
                <a:ea typeface="Roboto" pitchFamily="2" charset="0"/>
                <a:cs typeface="Times New Roman" panose="02020603050405020304" pitchFamily="18" charset="0"/>
              </a:rPr>
              <a:t>hiết bị nhận diện, xác định danh tính và là chìa khóa truy cập thông tin công dân trong hệ thống </a:t>
            </a:r>
            <a:r>
              <a:rPr lang="en-US" sz="1400" dirty="0" err="1">
                <a:solidFill>
                  <a:schemeClr val="bg1"/>
                </a:solidFill>
                <a:effectLst/>
                <a:latin typeface="Roboto" pitchFamily="2" charset="0"/>
                <a:ea typeface="Roboto" pitchFamily="2" charset="0"/>
                <a:cs typeface="Times New Roman" panose="02020603050405020304" pitchFamily="18" charset="0"/>
              </a:rPr>
              <a:t>CSDL</a:t>
            </a:r>
            <a:r>
              <a:rPr lang="en-US" sz="1400" dirty="0">
                <a:solidFill>
                  <a:schemeClr val="bg1"/>
                </a:solidFill>
                <a:effectLst/>
                <a:latin typeface="Roboto" pitchFamily="2" charset="0"/>
                <a:ea typeface="Roboto" pitchFamily="2" charset="0"/>
                <a:cs typeface="Times New Roman" panose="02020603050405020304" pitchFamily="18" charset="0"/>
              </a:rPr>
              <a:t> dân cư quốc gia.</a:t>
            </a:r>
            <a:endParaRPr lang="en-US" sz="1400" dirty="0">
              <a:solidFill>
                <a:schemeClr val="bg1"/>
              </a:solidFill>
              <a:latin typeface="Roboto" pitchFamily="2" charset="0"/>
              <a:ea typeface="Roboto" pitchFamily="2" charset="0"/>
              <a:cs typeface="Roboto" pitchFamily="2" charset="0"/>
            </a:endParaRPr>
          </a:p>
        </p:txBody>
      </p:sp>
      <p:sp>
        <p:nvSpPr>
          <p:cNvPr id="6" name="TextBox 5">
            <a:extLst>
              <a:ext uri="{FF2B5EF4-FFF2-40B4-BE49-F238E27FC236}">
                <a16:creationId xmlns:a16="http://schemas.microsoft.com/office/drawing/2014/main" id="{064BD37C-6DB4-9CEA-EB6F-5529CE11F7EC}"/>
              </a:ext>
            </a:extLst>
          </p:cNvPr>
          <p:cNvSpPr txBox="1"/>
          <p:nvPr/>
        </p:nvSpPr>
        <p:spPr>
          <a:xfrm>
            <a:off x="584915" y="2995882"/>
            <a:ext cx="5002959" cy="523220"/>
          </a:xfrm>
          <a:prstGeom prst="rect">
            <a:avLst/>
          </a:prstGeom>
          <a:noFill/>
        </p:spPr>
        <p:txBody>
          <a:bodyPr wrap="square" rtlCol="0">
            <a:spAutoFit/>
          </a:bodyPr>
          <a:lstStyle/>
          <a:p>
            <a:r>
              <a:rPr lang="en-US" sz="1400" dirty="0">
                <a:solidFill>
                  <a:schemeClr val="bg1"/>
                </a:solidFill>
                <a:latin typeface="Roboto" pitchFamily="2" charset="0"/>
                <a:ea typeface="Roboto" pitchFamily="2" charset="0"/>
                <a:cs typeface="Times New Roman" panose="02020603050405020304" pitchFamily="18" charset="0"/>
              </a:rPr>
              <a:t>Cho phép người dùng tiếp cận nhiều dịch vụ đòi hỏi hàng loạt giấy tờ khác nhau.</a:t>
            </a:r>
          </a:p>
        </p:txBody>
      </p:sp>
      <p:sp>
        <p:nvSpPr>
          <p:cNvPr id="7" name="TextBox 6">
            <a:extLst>
              <a:ext uri="{FF2B5EF4-FFF2-40B4-BE49-F238E27FC236}">
                <a16:creationId xmlns:a16="http://schemas.microsoft.com/office/drawing/2014/main" id="{28BF6794-4D19-9712-A247-0D85E8A5B244}"/>
              </a:ext>
            </a:extLst>
          </p:cNvPr>
          <p:cNvSpPr txBox="1"/>
          <p:nvPr/>
        </p:nvSpPr>
        <p:spPr>
          <a:xfrm>
            <a:off x="584915" y="3652316"/>
            <a:ext cx="5002959" cy="523220"/>
          </a:xfrm>
          <a:prstGeom prst="rect">
            <a:avLst/>
          </a:prstGeom>
          <a:noFill/>
        </p:spPr>
        <p:txBody>
          <a:bodyPr wrap="square" rtlCol="0">
            <a:spAutoFit/>
          </a:bodyPr>
          <a:lstStyle/>
          <a:p>
            <a:r>
              <a:rPr lang="en-US" sz="1400" dirty="0">
                <a:solidFill>
                  <a:schemeClr val="bg1"/>
                </a:solidFill>
                <a:latin typeface="Roboto" pitchFamily="2" charset="0"/>
                <a:ea typeface="Roboto" pitchFamily="2" charset="0"/>
                <a:cs typeface="Times New Roman" panose="02020603050405020304" pitchFamily="18" charset="0"/>
              </a:rPr>
              <a:t>Dữ liệu trong Chip được mã hóa và bảo vệ toàn vẹn bằng chữ ký số, không thể làm giả.</a:t>
            </a:r>
          </a:p>
        </p:txBody>
      </p:sp>
      <p:sp>
        <p:nvSpPr>
          <p:cNvPr id="8" name="TextBox 7">
            <a:extLst>
              <a:ext uri="{FF2B5EF4-FFF2-40B4-BE49-F238E27FC236}">
                <a16:creationId xmlns:a16="http://schemas.microsoft.com/office/drawing/2014/main" id="{B458876D-726B-92EA-C2FD-D8DFFBD8DF16}"/>
              </a:ext>
            </a:extLst>
          </p:cNvPr>
          <p:cNvSpPr txBox="1"/>
          <p:nvPr/>
        </p:nvSpPr>
        <p:spPr>
          <a:xfrm>
            <a:off x="6310733" y="2354030"/>
            <a:ext cx="5641043"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rPr>
              <a:t>NFC (Near Field Communication) là công nghệ giúp một thiết bị hỗ trợ NFC kết nối với thiết bị tương thích trong phạm vi bán kính dưới 4 cm. Cả hai thiết bị đều có thể nhận và gửi thông tin hai chiều.</a:t>
            </a:r>
          </a:p>
        </p:txBody>
      </p:sp>
      <p:sp>
        <p:nvSpPr>
          <p:cNvPr id="20" name="TextBox 19">
            <a:extLst>
              <a:ext uri="{FF2B5EF4-FFF2-40B4-BE49-F238E27FC236}">
                <a16:creationId xmlns:a16="http://schemas.microsoft.com/office/drawing/2014/main" id="{B2AABF9A-3CB8-FD03-B902-2AF78FFDD669}"/>
              </a:ext>
            </a:extLst>
          </p:cNvPr>
          <p:cNvSpPr txBox="1"/>
          <p:nvPr/>
        </p:nvSpPr>
        <p:spPr>
          <a:xfrm>
            <a:off x="6310732" y="3149770"/>
            <a:ext cx="5641043" cy="738664"/>
          </a:xfrm>
          <a:prstGeom prst="rect">
            <a:avLst/>
          </a:prstGeom>
          <a:noFill/>
        </p:spPr>
        <p:txBody>
          <a:bodyPr wrap="square" rtlCol="0">
            <a:spAutoFit/>
          </a:bodyPr>
          <a:lstStyle/>
          <a:p>
            <a:r>
              <a:rPr lang="en-US" sz="1400" dirty="0">
                <a:solidFill>
                  <a:schemeClr val="accent5">
                    <a:lumMod val="50000"/>
                  </a:schemeClr>
                </a:solidFill>
                <a:latin typeface="Roboto" panose="02000000000000000000" pitchFamily="2" charset="0"/>
                <a:ea typeface="Roboto" panose="02000000000000000000" pitchFamily="2" charset="0"/>
              </a:rPr>
              <a:t>Chip của thẻ </a:t>
            </a:r>
            <a:r>
              <a:rPr lang="en-US" sz="1400" dirty="0" err="1">
                <a:solidFill>
                  <a:schemeClr val="accent5">
                    <a:lumMod val="50000"/>
                  </a:schemeClr>
                </a:solidFill>
                <a:latin typeface="Roboto" panose="02000000000000000000" pitchFamily="2" charset="0"/>
                <a:ea typeface="Roboto" panose="02000000000000000000" pitchFamily="2" charset="0"/>
              </a:rPr>
              <a:t>CCCD</a:t>
            </a:r>
            <a:r>
              <a:rPr lang="en-US" sz="1400" dirty="0">
                <a:solidFill>
                  <a:schemeClr val="accent5">
                    <a:lumMod val="50000"/>
                  </a:schemeClr>
                </a:solidFill>
                <a:latin typeface="Roboto" panose="02000000000000000000" pitchFamily="2" charset="0"/>
                <a:ea typeface="Roboto" panose="02000000000000000000" pitchFamily="2" charset="0"/>
              </a:rPr>
              <a:t> gắn Chip là loại NFC Chip nên có thể đọc dữ liệu từ Chip này bằng các thiết bị hỗ trợ NFC như Smartphone, đầu đọc thẻ NFC.</a:t>
            </a:r>
          </a:p>
        </p:txBody>
      </p:sp>
      <p:sp>
        <p:nvSpPr>
          <p:cNvPr id="29" name="TextBox 28">
            <a:extLst>
              <a:ext uri="{FF2B5EF4-FFF2-40B4-BE49-F238E27FC236}">
                <a16:creationId xmlns:a16="http://schemas.microsoft.com/office/drawing/2014/main" id="{D5B60E6D-AE02-3FA2-A21C-A22A0B252DA3}"/>
              </a:ext>
            </a:extLst>
          </p:cNvPr>
          <p:cNvSpPr txBox="1"/>
          <p:nvPr/>
        </p:nvSpPr>
        <p:spPr>
          <a:xfrm>
            <a:off x="584915" y="4313058"/>
            <a:ext cx="5002959" cy="523220"/>
          </a:xfrm>
          <a:prstGeom prst="rect">
            <a:avLst/>
          </a:prstGeom>
          <a:noFill/>
        </p:spPr>
        <p:txBody>
          <a:bodyPr wrap="square" rtlCol="0">
            <a:spAutoFit/>
          </a:bodyPr>
          <a:lstStyle/>
          <a:p>
            <a:r>
              <a:rPr lang="en-US" sz="1400" dirty="0">
                <a:solidFill>
                  <a:schemeClr val="bg1"/>
                </a:solidFill>
                <a:latin typeface="Roboto" pitchFamily="2" charset="0"/>
                <a:ea typeface="Roboto" pitchFamily="2" charset="0"/>
                <a:cs typeface="Times New Roman" panose="02020603050405020304" pitchFamily="18" charset="0"/>
              </a:rPr>
              <a:t>Không như công nghệ OCR, công nghệ đọc dữ liệu thẻ </a:t>
            </a:r>
            <a:r>
              <a:rPr lang="en-US" sz="1400" dirty="0" err="1">
                <a:solidFill>
                  <a:schemeClr val="bg1"/>
                </a:solidFill>
                <a:latin typeface="Roboto" pitchFamily="2" charset="0"/>
                <a:ea typeface="Roboto" pitchFamily="2" charset="0"/>
                <a:cs typeface="Times New Roman" panose="02020603050405020304" pitchFamily="18" charset="0"/>
              </a:rPr>
              <a:t>CCCD</a:t>
            </a:r>
            <a:r>
              <a:rPr lang="en-US" sz="1400" dirty="0">
                <a:solidFill>
                  <a:schemeClr val="bg1"/>
                </a:solidFill>
                <a:latin typeface="Roboto" pitchFamily="2" charset="0"/>
                <a:ea typeface="Roboto" pitchFamily="2" charset="0"/>
                <a:cs typeface="Times New Roman" panose="02020603050405020304" pitchFamily="18" charset="0"/>
              </a:rPr>
              <a:t> gắn Chip cho kết quả đọc dữ liệu chính xác tuyệt đối.</a:t>
            </a:r>
          </a:p>
        </p:txBody>
      </p:sp>
      <p:grpSp>
        <p:nvGrpSpPr>
          <p:cNvPr id="42" name="Group 41">
            <a:extLst>
              <a:ext uri="{FF2B5EF4-FFF2-40B4-BE49-F238E27FC236}">
                <a16:creationId xmlns:a16="http://schemas.microsoft.com/office/drawing/2014/main" id="{55811096-03D2-96B4-BBF6-CE2790DB2F5C}"/>
              </a:ext>
            </a:extLst>
          </p:cNvPr>
          <p:cNvGrpSpPr/>
          <p:nvPr/>
        </p:nvGrpSpPr>
        <p:grpSpPr>
          <a:xfrm>
            <a:off x="111969" y="4989379"/>
            <a:ext cx="2743867" cy="1669899"/>
            <a:chOff x="3197942" y="5042310"/>
            <a:chExt cx="2501213" cy="1669899"/>
          </a:xfrm>
        </p:grpSpPr>
        <p:sp>
          <p:nvSpPr>
            <p:cNvPr id="31" name="Speech Bubble: Rectangle with Corners Rounded 30">
              <a:extLst>
                <a:ext uri="{FF2B5EF4-FFF2-40B4-BE49-F238E27FC236}">
                  <a16:creationId xmlns:a16="http://schemas.microsoft.com/office/drawing/2014/main" id="{449FFA66-75C9-6E3E-18F0-F06396623470}"/>
                </a:ext>
              </a:extLst>
            </p:cNvPr>
            <p:cNvSpPr/>
            <p:nvPr/>
          </p:nvSpPr>
          <p:spPr>
            <a:xfrm rot="16200000">
              <a:off x="3613599" y="4626653"/>
              <a:ext cx="1669899" cy="2501213"/>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9FA7DB9-3E43-7E76-2F0D-DB9E92F5E571}"/>
                </a:ext>
              </a:extLst>
            </p:cNvPr>
            <p:cNvSpPr txBox="1"/>
            <p:nvPr/>
          </p:nvSpPr>
          <p:spPr>
            <a:xfrm>
              <a:off x="3215605" y="5216066"/>
              <a:ext cx="2483550" cy="1323439"/>
            </a:xfrm>
            <a:prstGeom prst="rect">
              <a:avLst/>
            </a:prstGeom>
            <a:noFill/>
          </p:spPr>
          <p:txBody>
            <a:bodyPr wrap="square" rtlCol="0">
              <a:spAutoFit/>
            </a:bodyPr>
            <a:lstStyle/>
            <a:p>
              <a:pPr algn="ctr"/>
              <a:r>
                <a:rPr lang="en-US" sz="1400" b="1" dirty="0">
                  <a:solidFill>
                    <a:schemeClr val="accent5">
                      <a:lumMod val="50000"/>
                    </a:schemeClr>
                  </a:solidFill>
                  <a:latin typeface="Roboto" pitchFamily="2" charset="0"/>
                  <a:ea typeface="Roboto" pitchFamily="2" charset="0"/>
                  <a:cs typeface="Times New Roman" panose="02020603050405020304" pitchFamily="18" charset="0"/>
                </a:rPr>
                <a:t>Sau 31/12/2023, thẻ </a:t>
              </a:r>
              <a:r>
                <a:rPr lang="en-US" sz="1400" b="1" dirty="0" err="1">
                  <a:solidFill>
                    <a:schemeClr val="accent5">
                      <a:lumMod val="50000"/>
                    </a:schemeClr>
                  </a:solidFill>
                  <a:latin typeface="Roboto" pitchFamily="2" charset="0"/>
                  <a:ea typeface="Roboto" pitchFamily="2" charset="0"/>
                  <a:cs typeface="Times New Roman" panose="02020603050405020304" pitchFamily="18" charset="0"/>
                </a:rPr>
                <a:t>CCCD</a:t>
              </a:r>
              <a:r>
                <a:rPr lang="en-US" sz="1400" b="1" dirty="0">
                  <a:solidFill>
                    <a:schemeClr val="accent5">
                      <a:lumMod val="50000"/>
                    </a:schemeClr>
                  </a:solidFill>
                  <a:latin typeface="Roboto" pitchFamily="2" charset="0"/>
                  <a:ea typeface="Roboto" pitchFamily="2" charset="0"/>
                  <a:cs typeface="Times New Roman" panose="02020603050405020304" pitchFamily="18" charset="0"/>
                </a:rPr>
                <a:t> gắn Chip là giấy tờ duy nhất thể hiện thông tin của công dân khi thực hiện các thủ tục hành chính, giao dịch dân sự. </a:t>
              </a:r>
            </a:p>
            <a:p>
              <a:pPr algn="ctr"/>
              <a:r>
                <a:rPr lang="en-US" sz="1000" dirty="0">
                  <a:solidFill>
                    <a:schemeClr val="accent5">
                      <a:lumMod val="50000"/>
                    </a:schemeClr>
                  </a:solidFill>
                  <a:latin typeface="Roboto" pitchFamily="2" charset="0"/>
                  <a:ea typeface="Roboto" pitchFamily="2" charset="0"/>
                  <a:cs typeface="Times New Roman" panose="02020603050405020304" pitchFamily="18" charset="0"/>
                </a:rPr>
                <a:t>(Theo Đề án 06 của Thủ tướng Chính phủ)</a:t>
              </a:r>
              <a:endParaRPr lang="en-US" sz="1000" b="1" dirty="0">
                <a:solidFill>
                  <a:schemeClr val="accent5">
                    <a:lumMod val="50000"/>
                  </a:schemeClr>
                </a:solidFill>
                <a:latin typeface="Roboto" pitchFamily="2" charset="0"/>
                <a:ea typeface="Roboto" pitchFamily="2" charset="0"/>
                <a:cs typeface="Times New Roman" panose="02020603050405020304" pitchFamily="18" charset="0"/>
              </a:endParaRPr>
            </a:p>
          </p:txBody>
        </p:sp>
      </p:grpSp>
      <p:pic>
        <p:nvPicPr>
          <p:cNvPr id="34" name="Graphic 33" descr="Employee badge with solid fill">
            <a:extLst>
              <a:ext uri="{FF2B5EF4-FFF2-40B4-BE49-F238E27FC236}">
                <a16:creationId xmlns:a16="http://schemas.microsoft.com/office/drawing/2014/main" id="{1F9A87B1-67AD-C55C-E7B1-E656931FED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23558" y="147639"/>
            <a:ext cx="914400" cy="914400"/>
          </a:xfrm>
          <a:prstGeom prst="rect">
            <a:avLst/>
          </a:prstGeom>
        </p:spPr>
      </p:pic>
      <p:pic>
        <p:nvPicPr>
          <p:cNvPr id="41" name="Picture 40" descr="A hand holding a phone to a machine&#10;&#10;Description automatically generated">
            <a:extLst>
              <a:ext uri="{FF2B5EF4-FFF2-40B4-BE49-F238E27FC236}">
                <a16:creationId xmlns:a16="http://schemas.microsoft.com/office/drawing/2014/main" id="{A9E69980-67D2-138B-966A-A8BE5AB750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4519" y="393125"/>
            <a:ext cx="1041020" cy="688165"/>
          </a:xfrm>
          <a:prstGeom prst="rect">
            <a:avLst/>
          </a:prstGeom>
        </p:spPr>
      </p:pic>
      <p:sp>
        <p:nvSpPr>
          <p:cNvPr id="43" name="Oval 42">
            <a:extLst>
              <a:ext uri="{FF2B5EF4-FFF2-40B4-BE49-F238E27FC236}">
                <a16:creationId xmlns:a16="http://schemas.microsoft.com/office/drawing/2014/main" id="{0C46ABF5-BBC4-B5DC-71D0-6A8259DDD453}"/>
              </a:ext>
            </a:extLst>
          </p:cNvPr>
          <p:cNvSpPr/>
          <p:nvPr/>
        </p:nvSpPr>
        <p:spPr>
          <a:xfrm>
            <a:off x="357223" y="2460876"/>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B2D5D1AC-1A12-EA00-FBED-BF8D5E2FD00B}"/>
              </a:ext>
            </a:extLst>
          </p:cNvPr>
          <p:cNvSpPr/>
          <p:nvPr/>
        </p:nvSpPr>
        <p:spPr>
          <a:xfrm>
            <a:off x="347885" y="3115618"/>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6827DB35-3C04-6C90-9440-1BB7DD8D57D5}"/>
              </a:ext>
            </a:extLst>
          </p:cNvPr>
          <p:cNvSpPr/>
          <p:nvPr/>
        </p:nvSpPr>
        <p:spPr>
          <a:xfrm>
            <a:off x="338547" y="3770360"/>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860268FF-9207-B179-827B-6A2E3FB8BDA3}"/>
              </a:ext>
            </a:extLst>
          </p:cNvPr>
          <p:cNvSpPr/>
          <p:nvPr/>
        </p:nvSpPr>
        <p:spPr>
          <a:xfrm>
            <a:off x="329209" y="4425102"/>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61AADE59-9F09-7EB8-0906-BF8024DA21CD}"/>
              </a:ext>
            </a:extLst>
          </p:cNvPr>
          <p:cNvSpPr txBox="1"/>
          <p:nvPr/>
        </p:nvSpPr>
        <p:spPr>
          <a:xfrm>
            <a:off x="6386817" y="4989380"/>
            <a:ext cx="3837554" cy="523220"/>
          </a:xfrm>
          <a:prstGeom prst="rect">
            <a:avLst/>
          </a:prstGeom>
          <a:noFill/>
        </p:spPr>
        <p:txBody>
          <a:bodyPr wrap="square" rtlCol="0">
            <a:spAutoFit/>
          </a:bodyPr>
          <a:lstStyle/>
          <a:p>
            <a:r>
              <a:rPr lang="en-US" sz="1400" b="1" dirty="0">
                <a:solidFill>
                  <a:schemeClr val="accent5">
                    <a:lumMod val="50000"/>
                  </a:schemeClr>
                </a:solidFill>
                <a:latin typeface="Roboto" panose="02000000000000000000" pitchFamily="2" charset="0"/>
                <a:ea typeface="Roboto" panose="02000000000000000000" pitchFamily="2" charset="0"/>
              </a:rPr>
              <a:t>Hệ điều hành iOS</a:t>
            </a:r>
            <a:r>
              <a:rPr lang="en-US" sz="1400" dirty="0">
                <a:solidFill>
                  <a:schemeClr val="accent5">
                    <a:lumMod val="50000"/>
                  </a:schemeClr>
                </a:solidFill>
                <a:latin typeface="Roboto" panose="02000000000000000000" pitchFamily="2" charset="0"/>
                <a:ea typeface="Roboto" panose="02000000000000000000" pitchFamily="2" charset="0"/>
              </a:rPr>
              <a:t>: Tất cả các loại </a:t>
            </a:r>
            <a:r>
              <a:rPr lang="en-US" sz="1400" dirty="0" err="1">
                <a:solidFill>
                  <a:schemeClr val="accent5">
                    <a:lumMod val="50000"/>
                  </a:schemeClr>
                </a:solidFill>
                <a:latin typeface="Roboto" panose="02000000000000000000" pitchFamily="2" charset="0"/>
                <a:ea typeface="Roboto" panose="02000000000000000000" pitchFamily="2" charset="0"/>
              </a:rPr>
              <a:t>ĐT</a:t>
            </a:r>
            <a:r>
              <a:rPr lang="en-US" sz="1400" dirty="0">
                <a:solidFill>
                  <a:schemeClr val="accent5">
                    <a:lumMod val="50000"/>
                  </a:schemeClr>
                </a:solidFill>
                <a:latin typeface="Roboto" panose="02000000000000000000" pitchFamily="2" charset="0"/>
                <a:ea typeface="Roboto" panose="02000000000000000000" pitchFamily="2" charset="0"/>
              </a:rPr>
              <a:t> iPhone từ iPhone 7 đều hỗ trợ đọc NFC Chip (iOS &gt;=13).</a:t>
            </a:r>
          </a:p>
        </p:txBody>
      </p:sp>
      <p:sp>
        <p:nvSpPr>
          <p:cNvPr id="50" name="TextBox 49">
            <a:extLst>
              <a:ext uri="{FF2B5EF4-FFF2-40B4-BE49-F238E27FC236}">
                <a16:creationId xmlns:a16="http://schemas.microsoft.com/office/drawing/2014/main" id="{B67B257F-23B8-DC33-6951-1F83BEBF9896}"/>
              </a:ext>
            </a:extLst>
          </p:cNvPr>
          <p:cNvSpPr txBox="1"/>
          <p:nvPr/>
        </p:nvSpPr>
        <p:spPr>
          <a:xfrm>
            <a:off x="6410907" y="5641288"/>
            <a:ext cx="3515554" cy="307777"/>
          </a:xfrm>
          <a:prstGeom prst="rect">
            <a:avLst/>
          </a:prstGeom>
          <a:noFill/>
        </p:spPr>
        <p:txBody>
          <a:bodyPr wrap="square" rtlCol="0">
            <a:spAutoFit/>
          </a:bodyPr>
          <a:lstStyle/>
          <a:p>
            <a:r>
              <a:rPr lang="en-US" sz="1400" b="1" dirty="0">
                <a:solidFill>
                  <a:schemeClr val="accent5">
                    <a:lumMod val="50000"/>
                  </a:schemeClr>
                </a:solidFill>
                <a:latin typeface="Roboto" panose="02000000000000000000" pitchFamily="2" charset="0"/>
                <a:ea typeface="Roboto" panose="02000000000000000000" pitchFamily="2" charset="0"/>
              </a:rPr>
              <a:t>Hệ điều hành Android</a:t>
            </a:r>
            <a:r>
              <a:rPr lang="en-US" sz="1400" dirty="0">
                <a:solidFill>
                  <a:schemeClr val="accent5">
                    <a:lumMod val="50000"/>
                  </a:schemeClr>
                </a:solidFill>
                <a:latin typeface="Roboto" panose="02000000000000000000" pitchFamily="2" charset="0"/>
                <a:ea typeface="Roboto" panose="02000000000000000000" pitchFamily="2" charset="0"/>
              </a:rPr>
              <a:t>: OS Version &gt;= 8.</a:t>
            </a:r>
          </a:p>
        </p:txBody>
      </p:sp>
      <p:grpSp>
        <p:nvGrpSpPr>
          <p:cNvPr id="3" name="Group 2">
            <a:extLst>
              <a:ext uri="{FF2B5EF4-FFF2-40B4-BE49-F238E27FC236}">
                <a16:creationId xmlns:a16="http://schemas.microsoft.com/office/drawing/2014/main" id="{B0856FD8-9304-277E-52E8-DD786585ACF4}"/>
              </a:ext>
            </a:extLst>
          </p:cNvPr>
          <p:cNvGrpSpPr/>
          <p:nvPr/>
        </p:nvGrpSpPr>
        <p:grpSpPr>
          <a:xfrm>
            <a:off x="9691124" y="3888232"/>
            <a:ext cx="2331216" cy="994514"/>
            <a:chOff x="9691124" y="3888232"/>
            <a:chExt cx="2331216" cy="994514"/>
          </a:xfrm>
        </p:grpSpPr>
        <p:sp>
          <p:nvSpPr>
            <p:cNvPr id="51" name="Thought Bubble: Cloud 50">
              <a:extLst>
                <a:ext uri="{FF2B5EF4-FFF2-40B4-BE49-F238E27FC236}">
                  <a16:creationId xmlns:a16="http://schemas.microsoft.com/office/drawing/2014/main" id="{A6286C93-B4BB-7DBE-26C7-C5917901EDE4}"/>
                </a:ext>
              </a:extLst>
            </p:cNvPr>
            <p:cNvSpPr/>
            <p:nvPr/>
          </p:nvSpPr>
          <p:spPr>
            <a:xfrm>
              <a:off x="9691124" y="3888232"/>
              <a:ext cx="2331216" cy="994514"/>
            </a:xfrm>
            <a:prstGeom prst="cloudCallout">
              <a:avLst/>
            </a:prstGeom>
            <a:solidFill>
              <a:schemeClr val="bg1"/>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FFD9E06-6D54-6878-B637-3441520B7406}"/>
                </a:ext>
              </a:extLst>
            </p:cNvPr>
            <p:cNvSpPr txBox="1"/>
            <p:nvPr/>
          </p:nvSpPr>
          <p:spPr>
            <a:xfrm>
              <a:off x="9953260" y="4093202"/>
              <a:ext cx="1806944" cy="584775"/>
            </a:xfrm>
            <a:prstGeom prst="rect">
              <a:avLst/>
            </a:prstGeom>
            <a:noFill/>
          </p:spPr>
          <p:txBody>
            <a:bodyPr wrap="square" rtlCol="0">
              <a:spAutoFit/>
            </a:bodyPr>
            <a:lstStyle/>
            <a:p>
              <a:pPr algn="ctr"/>
              <a:r>
                <a:rPr lang="en-US" sz="1600" b="1"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SMARTPHONE HỖ TRỢ NFC</a:t>
              </a:r>
            </a:p>
          </p:txBody>
        </p:sp>
      </p:grpSp>
      <p:pic>
        <p:nvPicPr>
          <p:cNvPr id="53" name="Picture 52" descr="A green and black background&#10;&#10;Description automatically generated">
            <a:extLst>
              <a:ext uri="{FF2B5EF4-FFF2-40B4-BE49-F238E27FC236}">
                <a16:creationId xmlns:a16="http://schemas.microsoft.com/office/drawing/2014/main" id="{562CC83E-59CF-F3DD-3A47-E292CD4D6213}"/>
              </a:ext>
            </a:extLst>
          </p:cNvPr>
          <p:cNvPicPr>
            <a:picLocks noChangeAspect="1"/>
          </p:cNvPicPr>
          <p:nvPr/>
        </p:nvPicPr>
        <p:blipFill rotWithShape="1">
          <a:blip r:embed="rId5">
            <a:extLst>
              <a:ext uri="{28A0092B-C50C-407E-A947-70E740481C1C}">
                <a14:useLocalDpi xmlns:a14="http://schemas.microsoft.com/office/drawing/2010/main" val="0"/>
              </a:ext>
            </a:extLst>
          </a:blip>
          <a:srcRect t="16661" b="16661"/>
          <a:stretch/>
        </p:blipFill>
        <p:spPr>
          <a:xfrm>
            <a:off x="9365029" y="6215980"/>
            <a:ext cx="1395022" cy="523220"/>
          </a:xfrm>
          <a:prstGeom prst="rect">
            <a:avLst/>
          </a:prstGeom>
        </p:spPr>
      </p:pic>
      <p:pic>
        <p:nvPicPr>
          <p:cNvPr id="55" name="Picture 54" descr="A black background with a black square&#10;&#10;Description automatically generated with medium confidence">
            <a:extLst>
              <a:ext uri="{FF2B5EF4-FFF2-40B4-BE49-F238E27FC236}">
                <a16:creationId xmlns:a16="http://schemas.microsoft.com/office/drawing/2014/main" id="{C3542030-EB1D-8D29-66F3-DF0A2C0A3B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63690" y="6215980"/>
            <a:ext cx="788085" cy="443298"/>
          </a:xfrm>
          <a:prstGeom prst="rect">
            <a:avLst/>
          </a:prstGeom>
        </p:spPr>
      </p:pic>
      <p:pic>
        <p:nvPicPr>
          <p:cNvPr id="61" name="Picture 60" descr="A green letters on a black background&#10;&#10;Description automatically generated">
            <a:extLst>
              <a:ext uri="{FF2B5EF4-FFF2-40B4-BE49-F238E27FC236}">
                <a16:creationId xmlns:a16="http://schemas.microsoft.com/office/drawing/2014/main" id="{D691E9FA-6FD3-5CC5-93F2-7312479714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9308" y="6437438"/>
            <a:ext cx="740291" cy="176108"/>
          </a:xfrm>
          <a:prstGeom prst="rect">
            <a:avLst/>
          </a:prstGeom>
        </p:spPr>
      </p:pic>
      <p:pic>
        <p:nvPicPr>
          <p:cNvPr id="67" name="Picture 66" descr="A logo of a company&#10;&#10;Description automatically generated">
            <a:extLst>
              <a:ext uri="{FF2B5EF4-FFF2-40B4-BE49-F238E27FC236}">
                <a16:creationId xmlns:a16="http://schemas.microsoft.com/office/drawing/2014/main" id="{6E3EB0A4-63C7-AE62-E836-DE6E285A0F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5390" y="6225425"/>
            <a:ext cx="435518" cy="461649"/>
          </a:xfrm>
          <a:prstGeom prst="rect">
            <a:avLst/>
          </a:prstGeom>
        </p:spPr>
      </p:pic>
      <p:pic>
        <p:nvPicPr>
          <p:cNvPr id="71" name="Picture 70" descr="A logo of a company&#10;&#10;Description automatically generated">
            <a:extLst>
              <a:ext uri="{FF2B5EF4-FFF2-40B4-BE49-F238E27FC236}">
                <a16:creationId xmlns:a16="http://schemas.microsoft.com/office/drawing/2014/main" id="{E259BB92-34FD-6C36-568E-F81CF26D93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37005" y="6225425"/>
            <a:ext cx="534824" cy="534824"/>
          </a:xfrm>
          <a:prstGeom prst="rect">
            <a:avLst/>
          </a:prstGeom>
        </p:spPr>
      </p:pic>
      <p:pic>
        <p:nvPicPr>
          <p:cNvPr id="4" name="Picture 3" descr="A close-up of a id card&#10;&#10;Description automatically generated">
            <a:extLst>
              <a:ext uri="{FF2B5EF4-FFF2-40B4-BE49-F238E27FC236}">
                <a16:creationId xmlns:a16="http://schemas.microsoft.com/office/drawing/2014/main" id="{CD0F634E-E42C-39CB-A7AA-F96FB8E2ED9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33315" y="5351376"/>
            <a:ext cx="2125114" cy="1195377"/>
          </a:xfrm>
          <a:prstGeom prst="rect">
            <a:avLst/>
          </a:prstGeom>
        </p:spPr>
      </p:pic>
      <p:pic>
        <p:nvPicPr>
          <p:cNvPr id="16" name="Picture 15" descr="A logo of a star&#10;&#10;Description automatically generated">
            <a:extLst>
              <a:ext uri="{FF2B5EF4-FFF2-40B4-BE49-F238E27FC236}">
                <a16:creationId xmlns:a16="http://schemas.microsoft.com/office/drawing/2014/main" id="{3349DE88-BA31-A6D8-6093-290E0071DC4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40937" y="4846677"/>
            <a:ext cx="689065" cy="689065"/>
          </a:xfrm>
          <a:prstGeom prst="rect">
            <a:avLst/>
          </a:prstGeom>
        </p:spPr>
      </p:pic>
    </p:spTree>
    <p:extLst>
      <p:ext uri="{BB962C8B-B14F-4D97-AF65-F5344CB8AC3E}">
        <p14:creationId xmlns:p14="http://schemas.microsoft.com/office/powerpoint/2010/main" val="1314747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fill="hold"/>
                                        <p:tgtEl>
                                          <p:spTgt spid="47"/>
                                        </p:tgtEl>
                                        <p:attrNameLst>
                                          <p:attrName>ppt_x</p:attrName>
                                        </p:attrNameLst>
                                      </p:cBhvr>
                                      <p:tavLst>
                                        <p:tav tm="0">
                                          <p:val>
                                            <p:strVal val="#ppt_x"/>
                                          </p:val>
                                        </p:tav>
                                        <p:tav tm="100000">
                                          <p:val>
                                            <p:strVal val="#ppt_x"/>
                                          </p:val>
                                        </p:tav>
                                      </p:tavLst>
                                    </p:anim>
                                    <p:anim calcmode="lin" valueType="num">
                                      <p:cBhvr additive="base">
                                        <p:cTn id="19" dur="500" fill="hold"/>
                                        <p:tgtEl>
                                          <p:spTgt spid="4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ppt_x"/>
                                          </p:val>
                                        </p:tav>
                                        <p:tav tm="100000">
                                          <p:val>
                                            <p:strVal val="#ppt_x"/>
                                          </p:val>
                                        </p:tav>
                                      </p:tavLst>
                                    </p:anim>
                                    <p:anim calcmode="lin" valueType="num">
                                      <p:cBhvr additive="base">
                                        <p:cTn id="23" dur="500" fill="hold"/>
                                        <p:tgtEl>
                                          <p:spTgt spid="50"/>
                                        </p:tgtEl>
                                        <p:attrNameLst>
                                          <p:attrName>ppt_y</p:attrName>
                                        </p:attrNameLst>
                                      </p:cBhvr>
                                      <p:tavLst>
                                        <p:tav tm="0">
                                          <p:val>
                                            <p:strVal val="1+#ppt_h/2"/>
                                          </p:val>
                                        </p:tav>
                                        <p:tav tm="100000">
                                          <p:val>
                                            <p:strVal val="#ppt_y"/>
                                          </p:val>
                                        </p:tav>
                                      </p:tavLst>
                                    </p:anim>
                                  </p:childTnLst>
                                </p:cTn>
                              </p:par>
                              <p:par>
                                <p:cTn id="24" presetID="22" presetClass="entr" presetSubtype="1"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par>
                                <p:cTn id="27" presetID="2" presetClass="entr" presetSubtype="4"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anim calcmode="lin" valueType="num">
                                      <p:cBhvr additive="base">
                                        <p:cTn id="29" dur="500" fill="hold"/>
                                        <p:tgtEl>
                                          <p:spTgt spid="67"/>
                                        </p:tgtEl>
                                        <p:attrNameLst>
                                          <p:attrName>ppt_x</p:attrName>
                                        </p:attrNameLst>
                                      </p:cBhvr>
                                      <p:tavLst>
                                        <p:tav tm="0">
                                          <p:val>
                                            <p:strVal val="#ppt_x"/>
                                          </p:val>
                                        </p:tav>
                                        <p:tav tm="100000">
                                          <p:val>
                                            <p:strVal val="#ppt_x"/>
                                          </p:val>
                                        </p:tav>
                                      </p:tavLst>
                                    </p:anim>
                                    <p:anim calcmode="lin" valueType="num">
                                      <p:cBhvr additive="base">
                                        <p:cTn id="30" dur="500" fill="hold"/>
                                        <p:tgtEl>
                                          <p:spTgt spid="6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fill="hold"/>
                                        <p:tgtEl>
                                          <p:spTgt spid="71"/>
                                        </p:tgtEl>
                                        <p:attrNameLst>
                                          <p:attrName>ppt_x</p:attrName>
                                        </p:attrNameLst>
                                      </p:cBhvr>
                                      <p:tavLst>
                                        <p:tav tm="0">
                                          <p:val>
                                            <p:strVal val="#ppt_x"/>
                                          </p:val>
                                        </p:tav>
                                        <p:tav tm="100000">
                                          <p:val>
                                            <p:strVal val="#ppt_x"/>
                                          </p:val>
                                        </p:tav>
                                      </p:tavLst>
                                    </p:anim>
                                    <p:anim calcmode="lin" valueType="num">
                                      <p:cBhvr additive="base">
                                        <p:cTn id="34" dur="500" fill="hold"/>
                                        <p:tgtEl>
                                          <p:spTgt spid="7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ppt_x"/>
                                          </p:val>
                                        </p:tav>
                                        <p:tav tm="100000">
                                          <p:val>
                                            <p:strVal val="#ppt_x"/>
                                          </p:val>
                                        </p:tav>
                                      </p:tavLst>
                                    </p:anim>
                                    <p:anim calcmode="lin" valueType="num">
                                      <p:cBhvr additive="base">
                                        <p:cTn id="38" dur="500" fill="hold"/>
                                        <p:tgtEl>
                                          <p:spTgt spid="6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ppt_x"/>
                                          </p:val>
                                        </p:tav>
                                        <p:tav tm="100000">
                                          <p:val>
                                            <p:strVal val="#ppt_x"/>
                                          </p:val>
                                        </p:tav>
                                      </p:tavLst>
                                    </p:anim>
                                    <p:anim calcmode="lin" valueType="num">
                                      <p:cBhvr additive="base">
                                        <p:cTn id="42" dur="500" fill="hold"/>
                                        <p:tgtEl>
                                          <p:spTgt spid="5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500" fill="hold"/>
                                        <p:tgtEl>
                                          <p:spTgt spid="55"/>
                                        </p:tgtEl>
                                        <p:attrNameLst>
                                          <p:attrName>ppt_x</p:attrName>
                                        </p:attrNameLst>
                                      </p:cBhvr>
                                      <p:tavLst>
                                        <p:tav tm="0">
                                          <p:val>
                                            <p:strVal val="#ppt_x"/>
                                          </p:val>
                                        </p:tav>
                                        <p:tav tm="100000">
                                          <p:val>
                                            <p:strVal val="#ppt_x"/>
                                          </p:val>
                                        </p:tav>
                                      </p:tavLst>
                                    </p:anim>
                                    <p:anim calcmode="lin" valueType="num">
                                      <p:cBhvr additive="base">
                                        <p:cTn id="46"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8A3855E-009A-F836-935A-D415E94AC075}"/>
              </a:ext>
            </a:extLst>
          </p:cNvPr>
          <p:cNvSpPr/>
          <p:nvPr/>
        </p:nvSpPr>
        <p:spPr>
          <a:xfrm rot="16200000">
            <a:off x="5808630" y="-5806246"/>
            <a:ext cx="588604" cy="12178141"/>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8B7F7C4-638B-E187-2C54-D8A6E8C69684}"/>
              </a:ext>
            </a:extLst>
          </p:cNvPr>
          <p:cNvGrpSpPr/>
          <p:nvPr/>
        </p:nvGrpSpPr>
        <p:grpSpPr>
          <a:xfrm>
            <a:off x="3325197" y="86373"/>
            <a:ext cx="5666403" cy="825514"/>
            <a:chOff x="3325197" y="86373"/>
            <a:chExt cx="5666403" cy="825514"/>
          </a:xfrm>
        </p:grpSpPr>
        <p:sp>
          <p:nvSpPr>
            <p:cNvPr id="30" name="Rectangle: Rounded Corners 29">
              <a:extLst>
                <a:ext uri="{FF2B5EF4-FFF2-40B4-BE49-F238E27FC236}">
                  <a16:creationId xmlns:a16="http://schemas.microsoft.com/office/drawing/2014/main" id="{295B8CBC-A236-B792-39F7-867DE3837275}"/>
                </a:ext>
              </a:extLst>
            </p:cNvPr>
            <p:cNvSpPr/>
            <p:nvPr/>
          </p:nvSpPr>
          <p:spPr>
            <a:xfrm>
              <a:off x="3325197" y="86373"/>
              <a:ext cx="5666403" cy="82551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2E0DFC4-BBB5-599E-CDA7-1CE685DDD675}"/>
                </a:ext>
              </a:extLst>
            </p:cNvPr>
            <p:cNvSpPr txBox="1"/>
            <p:nvPr/>
          </p:nvSpPr>
          <p:spPr>
            <a:xfrm>
              <a:off x="3325198" y="256133"/>
              <a:ext cx="5666402" cy="553998"/>
            </a:xfrm>
            <a:prstGeom prst="rect">
              <a:avLst/>
            </a:prstGeom>
            <a:noFill/>
          </p:spPr>
          <p:txBody>
            <a:bodyPr wrap="square" rtlCol="0">
              <a:spAutoFit/>
            </a:bodyPr>
            <a:lstStyle/>
            <a:p>
              <a:pPr algn="ctr"/>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SMARTPHONE HỖ TRỢ NFC</a:t>
              </a:r>
            </a:p>
          </p:txBody>
        </p:sp>
      </p:grpSp>
      <p:pic>
        <p:nvPicPr>
          <p:cNvPr id="16" name="Picture 15" descr="A back and side view of a cell phone&#10;&#10;Description automatically generated">
            <a:extLst>
              <a:ext uri="{FF2B5EF4-FFF2-40B4-BE49-F238E27FC236}">
                <a16:creationId xmlns:a16="http://schemas.microsoft.com/office/drawing/2014/main" id="{D894371B-C2A3-CE65-56E5-80873F76DF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886" y="1755682"/>
            <a:ext cx="2381250" cy="2381250"/>
          </a:xfrm>
          <a:prstGeom prst="rect">
            <a:avLst/>
          </a:prstGeom>
        </p:spPr>
      </p:pic>
      <p:pic>
        <p:nvPicPr>
          <p:cNvPr id="18" name="Picture 17" descr="A cell phone with two cameras&#10;&#10;Description automatically generated">
            <a:extLst>
              <a:ext uri="{FF2B5EF4-FFF2-40B4-BE49-F238E27FC236}">
                <a16:creationId xmlns:a16="http://schemas.microsoft.com/office/drawing/2014/main" id="{B7168596-29B2-B032-7F34-F7945F060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0579" y="1676825"/>
            <a:ext cx="2009447" cy="2538964"/>
          </a:xfrm>
          <a:prstGeom prst="rect">
            <a:avLst/>
          </a:prstGeom>
        </p:spPr>
      </p:pic>
      <p:pic>
        <p:nvPicPr>
          <p:cNvPr id="22" name="Picture 21" descr="A close up of a cell phone&#10;&#10;Description automatically generated">
            <a:extLst>
              <a:ext uri="{FF2B5EF4-FFF2-40B4-BE49-F238E27FC236}">
                <a16:creationId xmlns:a16="http://schemas.microsoft.com/office/drawing/2014/main" id="{4E318886-C91C-BC52-AA55-3E9B44C9F6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676825"/>
            <a:ext cx="2220862" cy="2489060"/>
          </a:xfrm>
          <a:prstGeom prst="rect">
            <a:avLst/>
          </a:prstGeom>
        </p:spPr>
      </p:pic>
      <p:sp>
        <p:nvSpPr>
          <p:cNvPr id="23" name="TextBox 22">
            <a:extLst>
              <a:ext uri="{FF2B5EF4-FFF2-40B4-BE49-F238E27FC236}">
                <a16:creationId xmlns:a16="http://schemas.microsoft.com/office/drawing/2014/main" id="{7DB9D86A-4A24-87BD-73FD-2E0C07251A85}"/>
              </a:ext>
            </a:extLst>
          </p:cNvPr>
          <p:cNvSpPr txBox="1"/>
          <p:nvPr/>
        </p:nvSpPr>
        <p:spPr>
          <a:xfrm>
            <a:off x="349130" y="4426427"/>
            <a:ext cx="2381250" cy="954107"/>
          </a:xfrm>
          <a:prstGeom prst="rect">
            <a:avLst/>
          </a:prstGeom>
          <a:noFill/>
        </p:spPr>
        <p:txBody>
          <a:bodyPr wrap="square" rtlCol="0">
            <a:spAutoFit/>
          </a:bodyPr>
          <a:lstStyle/>
          <a:p>
            <a:r>
              <a:rPr lang="it-IT" sz="1400" b="0" i="0" u="none" strike="noStrike" baseline="0" dirty="0">
                <a:solidFill>
                  <a:schemeClr val="accent5">
                    <a:lumMod val="50000"/>
                  </a:schemeClr>
                </a:solidFill>
                <a:latin typeface="Roboto" pitchFamily="2" charset="0"/>
                <a:ea typeface="Roboto" pitchFamily="2" charset="0"/>
              </a:rPr>
              <a:t>Mi 2A, Mi 5/Mi 5 Pro, Mi Mix, Mi Mix 2, Mi Note 2, Redmi Note 10 Pro, Mi 11, ...</a:t>
            </a:r>
            <a:r>
              <a:rPr lang="it-IT" sz="1400" b="0" i="0" u="none" strike="noStrike" baseline="0" dirty="0">
                <a:solidFill>
                  <a:srgbClr val="081D4F"/>
                </a:solidFill>
                <a:latin typeface="Roboto" pitchFamily="2" charset="0"/>
                <a:ea typeface="Roboto" pitchFamily="2" charset="0"/>
              </a:rPr>
              <a:t>	</a:t>
            </a:r>
          </a:p>
        </p:txBody>
      </p:sp>
      <p:sp>
        <p:nvSpPr>
          <p:cNvPr id="24" name="TextBox 23">
            <a:extLst>
              <a:ext uri="{FF2B5EF4-FFF2-40B4-BE49-F238E27FC236}">
                <a16:creationId xmlns:a16="http://schemas.microsoft.com/office/drawing/2014/main" id="{BBEFF82D-FB8A-CDEC-4709-885B92B6E83D}"/>
              </a:ext>
            </a:extLst>
          </p:cNvPr>
          <p:cNvSpPr txBox="1"/>
          <p:nvPr/>
        </p:nvSpPr>
        <p:spPr>
          <a:xfrm>
            <a:off x="3201200" y="4443224"/>
            <a:ext cx="2173303" cy="523220"/>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rPr>
              <a:t>Find 5, Find 7, </a:t>
            </a:r>
            <a:r>
              <a:rPr lang="en-US" sz="1400" dirty="0" err="1">
                <a:solidFill>
                  <a:schemeClr val="accent5">
                    <a:lumMod val="50000"/>
                  </a:schemeClr>
                </a:solidFill>
                <a:latin typeface="Roboto" pitchFamily="2" charset="0"/>
                <a:ea typeface="Roboto" pitchFamily="2" charset="0"/>
              </a:rPr>
              <a:t>FindX3</a:t>
            </a:r>
            <a:r>
              <a:rPr lang="en-US" sz="1400" dirty="0">
                <a:solidFill>
                  <a:schemeClr val="accent5">
                    <a:lumMod val="50000"/>
                  </a:schemeClr>
                </a:solidFill>
                <a:latin typeface="Roboto" pitchFamily="2" charset="0"/>
                <a:ea typeface="Roboto" pitchFamily="2" charset="0"/>
              </a:rPr>
              <a:t> Pro, </a:t>
            </a:r>
            <a:r>
              <a:rPr lang="en-US" sz="1400" dirty="0" err="1">
                <a:solidFill>
                  <a:schemeClr val="accent5">
                    <a:lumMod val="50000"/>
                  </a:schemeClr>
                </a:solidFill>
                <a:latin typeface="Roboto" pitchFamily="2" charset="0"/>
                <a:ea typeface="Roboto" pitchFamily="2" charset="0"/>
              </a:rPr>
              <a:t>N1</a:t>
            </a:r>
            <a:r>
              <a:rPr lang="en-US" sz="1400" dirty="0">
                <a:solidFill>
                  <a:schemeClr val="accent5">
                    <a:lumMod val="50000"/>
                  </a:schemeClr>
                </a:solidFill>
                <a:latin typeface="Roboto" pitchFamily="2" charset="0"/>
                <a:ea typeface="Roboto" pitchFamily="2" charset="0"/>
              </a:rPr>
              <a:t>, </a:t>
            </a:r>
            <a:r>
              <a:rPr lang="en-US" sz="1400" dirty="0" err="1">
                <a:solidFill>
                  <a:schemeClr val="accent5">
                    <a:lumMod val="50000"/>
                  </a:schemeClr>
                </a:solidFill>
                <a:latin typeface="Roboto" pitchFamily="2" charset="0"/>
                <a:ea typeface="Roboto" pitchFamily="2" charset="0"/>
              </a:rPr>
              <a:t>R15</a:t>
            </a:r>
            <a:r>
              <a:rPr lang="en-US" sz="1400" dirty="0">
                <a:solidFill>
                  <a:schemeClr val="accent5">
                    <a:lumMod val="50000"/>
                  </a:schemeClr>
                </a:solidFill>
                <a:latin typeface="Roboto" pitchFamily="2" charset="0"/>
                <a:ea typeface="Roboto" pitchFamily="2" charset="0"/>
              </a:rPr>
              <a:t> Pro, ...</a:t>
            </a:r>
            <a:r>
              <a:rPr lang="en-US" sz="1400" b="0" i="0" u="none" strike="noStrike" baseline="0" dirty="0">
                <a:solidFill>
                  <a:srgbClr val="081D4F"/>
                </a:solidFill>
                <a:latin typeface="Open Sans" panose="020B0606030504020204" pitchFamily="34" charset="0"/>
              </a:rPr>
              <a:t>	</a:t>
            </a:r>
          </a:p>
        </p:txBody>
      </p:sp>
      <p:sp>
        <p:nvSpPr>
          <p:cNvPr id="25" name="TextBox 24">
            <a:extLst>
              <a:ext uri="{FF2B5EF4-FFF2-40B4-BE49-F238E27FC236}">
                <a16:creationId xmlns:a16="http://schemas.microsoft.com/office/drawing/2014/main" id="{BC8F342C-403E-9B52-5D5A-72F19E0CCD72}"/>
              </a:ext>
            </a:extLst>
          </p:cNvPr>
          <p:cNvSpPr txBox="1"/>
          <p:nvPr/>
        </p:nvSpPr>
        <p:spPr>
          <a:xfrm>
            <a:off x="5744108" y="4443224"/>
            <a:ext cx="3545170" cy="1661993"/>
          </a:xfrm>
          <a:prstGeom prst="rect">
            <a:avLst/>
          </a:prstGeom>
          <a:noFill/>
        </p:spPr>
        <p:txBody>
          <a:bodyPr wrap="square" rtlCol="0">
            <a:spAutoFit/>
          </a:bodyPr>
          <a:lstStyle/>
          <a:p>
            <a:r>
              <a:rPr lang="en-US" sz="1400" b="0" i="0" u="none" strike="noStrike" baseline="0" dirty="0">
                <a:solidFill>
                  <a:srgbClr val="081D4F"/>
                </a:solidFill>
                <a:latin typeface="Roboto" pitchFamily="2" charset="0"/>
                <a:ea typeface="Roboto" pitchFamily="2" charset="0"/>
              </a:rPr>
              <a:t>+ Galaxy </a:t>
            </a:r>
            <a:r>
              <a:rPr lang="en-US" sz="1400" b="0" i="0" u="none" strike="noStrike" baseline="0" dirty="0" err="1">
                <a:solidFill>
                  <a:srgbClr val="081D4F"/>
                </a:solidFill>
                <a:latin typeface="Roboto" pitchFamily="2" charset="0"/>
                <a:ea typeface="Roboto" pitchFamily="2" charset="0"/>
              </a:rPr>
              <a:t>A3</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A5</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A7</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A51</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A52</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A72</a:t>
            </a:r>
            <a:r>
              <a:rPr lang="en-US" sz="1400" b="0" i="0" u="none" strike="noStrike" baseline="0" dirty="0">
                <a:solidFill>
                  <a:srgbClr val="081D4F"/>
                </a:solidFill>
                <a:latin typeface="Roboto" pitchFamily="2" charset="0"/>
                <a:ea typeface="Roboto" pitchFamily="2" charset="0"/>
              </a:rPr>
              <a:t>, ...</a:t>
            </a:r>
          </a:p>
          <a:p>
            <a:r>
              <a:rPr lang="en-US" sz="1400" b="0" i="0" u="none" strike="noStrike" baseline="0" dirty="0">
                <a:solidFill>
                  <a:srgbClr val="081D4F"/>
                </a:solidFill>
                <a:latin typeface="Roboto" pitchFamily="2" charset="0"/>
                <a:ea typeface="Roboto" pitchFamily="2" charset="0"/>
              </a:rPr>
              <a:t>+ Galaxy </a:t>
            </a:r>
            <a:r>
              <a:rPr lang="en-US" sz="1400" b="0" i="0" u="none" strike="noStrike" baseline="0" dirty="0" err="1">
                <a:solidFill>
                  <a:srgbClr val="081D4F"/>
                </a:solidFill>
                <a:latin typeface="Roboto" pitchFamily="2" charset="0"/>
                <a:ea typeface="Roboto" pitchFamily="2" charset="0"/>
              </a:rPr>
              <a:t>S7</a:t>
            </a:r>
            <a:r>
              <a:rPr lang="en-US" sz="1400" b="0" i="0" u="none" strike="noStrike" baseline="0" dirty="0">
                <a:solidFill>
                  <a:srgbClr val="081D4F"/>
                </a:solidFill>
                <a:latin typeface="Roboto" pitchFamily="2" charset="0"/>
                <a:ea typeface="Roboto" pitchFamily="2" charset="0"/>
              </a:rPr>
              <a:t> Edge, </a:t>
            </a:r>
            <a:r>
              <a:rPr lang="en-US" sz="1400" b="0" i="0" u="none" strike="noStrike" baseline="0" dirty="0" err="1">
                <a:solidFill>
                  <a:srgbClr val="081D4F"/>
                </a:solidFill>
                <a:latin typeface="Roboto" pitchFamily="2" charset="0"/>
                <a:ea typeface="Roboto" pitchFamily="2" charset="0"/>
              </a:rPr>
              <a:t>S8</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S8</a:t>
            </a:r>
            <a:r>
              <a:rPr lang="en-US" sz="1400" b="0" i="0" u="none" strike="noStrike" baseline="0" dirty="0">
                <a:solidFill>
                  <a:srgbClr val="081D4F"/>
                </a:solidFill>
                <a:latin typeface="Roboto" pitchFamily="2" charset="0"/>
                <a:ea typeface="Roboto" pitchFamily="2" charset="0"/>
              </a:rPr>
              <a:t> Plus, </a:t>
            </a:r>
            <a:r>
              <a:rPr lang="en-US" sz="1400" b="0" i="0" u="none" strike="noStrike" baseline="0" dirty="0" err="1">
                <a:solidFill>
                  <a:srgbClr val="081D4F"/>
                </a:solidFill>
                <a:latin typeface="Roboto" pitchFamily="2" charset="0"/>
                <a:ea typeface="Roboto" pitchFamily="2" charset="0"/>
              </a:rPr>
              <a:t>S20</a:t>
            </a:r>
            <a:r>
              <a:rPr lang="en-US" sz="1400" b="0" i="0" u="none" strike="noStrike" baseline="0" dirty="0">
                <a:solidFill>
                  <a:srgbClr val="081D4F"/>
                </a:solidFill>
                <a:latin typeface="Roboto" pitchFamily="2" charset="0"/>
                <a:ea typeface="Roboto" pitchFamily="2" charset="0"/>
              </a:rPr>
              <a:t> FE, </a:t>
            </a:r>
            <a:r>
              <a:rPr lang="en-US" sz="1400" b="0" i="0" u="none" strike="noStrike" baseline="0" dirty="0" err="1">
                <a:solidFill>
                  <a:srgbClr val="081D4F"/>
                </a:solidFill>
                <a:latin typeface="Roboto" pitchFamily="2" charset="0"/>
                <a:ea typeface="Roboto" pitchFamily="2" charset="0"/>
              </a:rPr>
              <a:t>S21</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S21</a:t>
            </a:r>
            <a:r>
              <a:rPr lang="en-US" sz="1400" b="0" i="0" u="none" strike="noStrike" baseline="0" dirty="0">
                <a:solidFill>
                  <a:srgbClr val="081D4F"/>
                </a:solidFill>
                <a:latin typeface="Roboto" pitchFamily="2" charset="0"/>
                <a:ea typeface="Roboto" pitchFamily="2" charset="0"/>
              </a:rPr>
              <a:t> Plus, Ultra, ...</a:t>
            </a:r>
          </a:p>
          <a:p>
            <a:r>
              <a:rPr lang="en-US" sz="1400" b="0" i="0" u="none" strike="noStrike" baseline="0" dirty="0">
                <a:solidFill>
                  <a:srgbClr val="081D4F"/>
                </a:solidFill>
                <a:latin typeface="Roboto" pitchFamily="2" charset="0"/>
                <a:ea typeface="Roboto" pitchFamily="2" charset="0"/>
              </a:rPr>
              <a:t>+ Galaxy </a:t>
            </a:r>
            <a:r>
              <a:rPr lang="en-US" sz="1400" b="0" i="0" u="none" strike="noStrike" baseline="0" dirty="0" err="1">
                <a:solidFill>
                  <a:srgbClr val="081D4F"/>
                </a:solidFill>
                <a:latin typeface="Roboto" pitchFamily="2" charset="0"/>
                <a:ea typeface="Roboto" pitchFamily="2" charset="0"/>
              </a:rPr>
              <a:t>J5</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J7</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C7</a:t>
            </a:r>
            <a:r>
              <a:rPr lang="en-US" sz="1400" b="0" i="0" u="none" strike="noStrike" baseline="0" dirty="0">
                <a:solidFill>
                  <a:srgbClr val="081D4F"/>
                </a:solidFill>
                <a:latin typeface="Roboto" pitchFamily="2" charset="0"/>
                <a:ea typeface="Roboto" pitchFamily="2" charset="0"/>
              </a:rPr>
              <a:t>/</a:t>
            </a:r>
            <a:r>
              <a:rPr lang="en-US" sz="1400" b="0" i="0" u="none" strike="noStrike" baseline="0" dirty="0" err="1">
                <a:solidFill>
                  <a:srgbClr val="081D4F"/>
                </a:solidFill>
                <a:latin typeface="Roboto" pitchFamily="2" charset="0"/>
                <a:ea typeface="Roboto" pitchFamily="2" charset="0"/>
              </a:rPr>
              <a:t>C7</a:t>
            </a:r>
            <a:r>
              <a:rPr lang="en-US" sz="1400" b="0" i="0" u="none" strike="noStrike" baseline="0" dirty="0">
                <a:solidFill>
                  <a:srgbClr val="081D4F"/>
                </a:solidFill>
                <a:latin typeface="Roboto" pitchFamily="2" charset="0"/>
                <a:ea typeface="Roboto" pitchFamily="2" charset="0"/>
              </a:rPr>
              <a:t> Pro, </a:t>
            </a:r>
            <a:r>
              <a:rPr lang="en-US" sz="1400" b="0" i="0" u="none" strike="noStrike" baseline="0" dirty="0" err="1">
                <a:solidFill>
                  <a:srgbClr val="081D4F"/>
                </a:solidFill>
                <a:latin typeface="Roboto" pitchFamily="2" charset="0"/>
                <a:ea typeface="Roboto" pitchFamily="2" charset="0"/>
              </a:rPr>
              <a:t>C9</a:t>
            </a:r>
            <a:r>
              <a:rPr lang="en-US" sz="1400" b="0" i="0" u="none" strike="noStrike" baseline="0" dirty="0">
                <a:solidFill>
                  <a:srgbClr val="081D4F"/>
                </a:solidFill>
                <a:latin typeface="Roboto" pitchFamily="2" charset="0"/>
                <a:ea typeface="Roboto" pitchFamily="2" charset="0"/>
              </a:rPr>
              <a:t> Pro, ...</a:t>
            </a:r>
          </a:p>
          <a:p>
            <a:r>
              <a:rPr lang="en-US" sz="1400" b="0" i="0" u="none" strike="noStrike" baseline="0" dirty="0">
                <a:solidFill>
                  <a:srgbClr val="081D4F"/>
                </a:solidFill>
                <a:latin typeface="Roboto" pitchFamily="2" charset="0"/>
                <a:ea typeface="Roboto" pitchFamily="2" charset="0"/>
              </a:rPr>
              <a:t>+ Galaxy Note 3, 4, 5, 8, 9, 10/10+, 20</a:t>
            </a:r>
          </a:p>
          <a:p>
            <a:r>
              <a:rPr lang="en-US" sz="1400" b="0" i="0" u="none" strike="noStrike" baseline="0" dirty="0">
                <a:solidFill>
                  <a:srgbClr val="081D4F"/>
                </a:solidFill>
                <a:latin typeface="Roboto" pitchFamily="2" charset="0"/>
                <a:ea typeface="Roboto" pitchFamily="2" charset="0"/>
              </a:rPr>
              <a:t>+ Galaxy Z Flip, Galaxy Z </a:t>
            </a:r>
            <a:r>
              <a:rPr lang="en-US" sz="1400" b="0" i="0" u="none" strike="noStrike" baseline="0" dirty="0" err="1">
                <a:solidFill>
                  <a:srgbClr val="081D4F"/>
                </a:solidFill>
                <a:latin typeface="Roboto" pitchFamily="2" charset="0"/>
                <a:ea typeface="Roboto" pitchFamily="2" charset="0"/>
              </a:rPr>
              <a:t>Fold2</a:t>
            </a:r>
            <a:r>
              <a:rPr lang="en-US" sz="1400" b="0" i="0" u="none" strike="noStrike" baseline="0" dirty="0">
                <a:solidFill>
                  <a:srgbClr val="081D4F"/>
                </a:solidFill>
                <a:latin typeface="Roboto" pitchFamily="2" charset="0"/>
                <a:ea typeface="Roboto" pitchFamily="2" charset="0"/>
              </a:rPr>
              <a:t>, ...	</a:t>
            </a:r>
          </a:p>
          <a:p>
            <a:r>
              <a:rPr lang="en-US" sz="1800" b="0" i="0" u="none" strike="noStrike" baseline="0" dirty="0">
                <a:solidFill>
                  <a:srgbClr val="081D4F"/>
                </a:solidFill>
                <a:latin typeface="Open Sans" panose="020B0606030504020204" pitchFamily="34" charset="0"/>
              </a:rPr>
              <a:t>	</a:t>
            </a:r>
          </a:p>
        </p:txBody>
      </p:sp>
      <p:pic>
        <p:nvPicPr>
          <p:cNvPr id="28" name="Picture 27" descr="A back and side view of a cell phone&#10;&#10;Description automatically generated">
            <a:extLst>
              <a:ext uri="{FF2B5EF4-FFF2-40B4-BE49-F238E27FC236}">
                <a16:creationId xmlns:a16="http://schemas.microsoft.com/office/drawing/2014/main" id="{86844B7D-67E5-2C28-600F-4BAA4342F5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9476" y="1736973"/>
            <a:ext cx="2161041" cy="2485197"/>
          </a:xfrm>
          <a:prstGeom prst="rect">
            <a:avLst/>
          </a:prstGeom>
        </p:spPr>
      </p:pic>
      <p:sp>
        <p:nvSpPr>
          <p:cNvPr id="64" name="TextBox 63">
            <a:extLst>
              <a:ext uri="{FF2B5EF4-FFF2-40B4-BE49-F238E27FC236}">
                <a16:creationId xmlns:a16="http://schemas.microsoft.com/office/drawing/2014/main" id="{CB07521D-8629-B84D-CBB8-114C7E69D282}"/>
              </a:ext>
            </a:extLst>
          </p:cNvPr>
          <p:cNvSpPr txBox="1"/>
          <p:nvPr/>
        </p:nvSpPr>
        <p:spPr>
          <a:xfrm>
            <a:off x="9822589" y="4443224"/>
            <a:ext cx="2161041" cy="1446550"/>
          </a:xfrm>
          <a:prstGeom prst="rect">
            <a:avLst/>
          </a:prstGeom>
          <a:noFill/>
        </p:spPr>
        <p:txBody>
          <a:bodyPr wrap="square" rtlCol="0">
            <a:spAutoFit/>
          </a:bodyPr>
          <a:lstStyle/>
          <a:p>
            <a:r>
              <a:rPr lang="en-US" sz="1400" b="0" i="0" u="none" strike="noStrike" baseline="0" dirty="0">
                <a:solidFill>
                  <a:srgbClr val="081D4F"/>
                </a:solidFill>
                <a:latin typeface="Roboto" pitchFamily="2" charset="0"/>
                <a:ea typeface="Roboto" pitchFamily="2" charset="0"/>
              </a:rPr>
              <a:t>Honor 6, Honor 8, Honor 9, Mate 10 and Mate 10 Pro, Mate 8, Mate 9, </a:t>
            </a:r>
            <a:r>
              <a:rPr lang="en-US" sz="1400" b="0" i="0" u="none" strike="noStrike" baseline="0" dirty="0" err="1">
                <a:solidFill>
                  <a:srgbClr val="081D4F"/>
                </a:solidFill>
                <a:latin typeface="Roboto" pitchFamily="2" charset="0"/>
                <a:ea typeface="Roboto" pitchFamily="2" charset="0"/>
              </a:rPr>
              <a:t>P10</a:t>
            </a:r>
            <a:r>
              <a:rPr lang="en-US" sz="1400" b="0" i="0" u="none" strike="noStrike" baseline="0" dirty="0">
                <a:solidFill>
                  <a:srgbClr val="081D4F"/>
                </a:solidFill>
                <a:latin typeface="Roboto" pitchFamily="2" charset="0"/>
                <a:ea typeface="Roboto" pitchFamily="2" charset="0"/>
              </a:rPr>
              <a:t>, </a:t>
            </a:r>
            <a:r>
              <a:rPr lang="en-US" sz="1400" b="0" i="0" u="none" strike="noStrike" baseline="0" dirty="0" err="1">
                <a:solidFill>
                  <a:srgbClr val="081D4F"/>
                </a:solidFill>
                <a:latin typeface="Roboto" pitchFamily="2" charset="0"/>
                <a:ea typeface="Roboto" pitchFamily="2" charset="0"/>
              </a:rPr>
              <a:t>P10</a:t>
            </a:r>
            <a:r>
              <a:rPr lang="en-US" sz="1400" b="0" i="0" u="none" strike="noStrike" baseline="0" dirty="0">
                <a:solidFill>
                  <a:srgbClr val="081D4F"/>
                </a:solidFill>
                <a:latin typeface="Roboto" pitchFamily="2" charset="0"/>
                <a:ea typeface="Roboto" pitchFamily="2" charset="0"/>
              </a:rPr>
              <a:t> Plus, </a:t>
            </a:r>
            <a:r>
              <a:rPr lang="en-US" sz="1400" b="0" i="0" u="none" strike="noStrike" baseline="0" dirty="0" err="1">
                <a:solidFill>
                  <a:srgbClr val="081D4F"/>
                </a:solidFill>
                <a:latin typeface="Roboto" pitchFamily="2" charset="0"/>
                <a:ea typeface="Roboto" pitchFamily="2" charset="0"/>
              </a:rPr>
              <a:t>P8</a:t>
            </a:r>
            <a:r>
              <a:rPr lang="en-US" sz="1400" b="0" i="0" u="none" strike="noStrike" baseline="0" dirty="0">
                <a:solidFill>
                  <a:srgbClr val="081D4F"/>
                </a:solidFill>
                <a:latin typeface="Roboto" pitchFamily="2" charset="0"/>
                <a:ea typeface="Roboto" pitchFamily="2" charset="0"/>
              </a:rPr>
              <a:t>, Sonic/</a:t>
            </a:r>
            <a:r>
              <a:rPr lang="en-US" sz="1400" b="0" i="0" u="none" strike="noStrike" baseline="0" dirty="0" err="1">
                <a:solidFill>
                  <a:srgbClr val="081D4F"/>
                </a:solidFill>
                <a:latin typeface="Roboto" pitchFamily="2" charset="0"/>
                <a:ea typeface="Roboto" pitchFamily="2" charset="0"/>
              </a:rPr>
              <a:t>TurkcellT20</a:t>
            </a:r>
            <a:r>
              <a:rPr lang="en-US" sz="1400" b="0" i="0" u="none" strike="noStrike" baseline="0" dirty="0">
                <a:solidFill>
                  <a:srgbClr val="081D4F"/>
                </a:solidFill>
                <a:latin typeface="Roboto" pitchFamily="2" charset="0"/>
                <a:ea typeface="Roboto" pitchFamily="2" charset="0"/>
              </a:rPr>
              <a:t>, ...	</a:t>
            </a:r>
          </a:p>
          <a:p>
            <a:r>
              <a:rPr lang="en-US" sz="1800" b="0" i="0" u="none" strike="noStrike" baseline="0" dirty="0">
                <a:solidFill>
                  <a:srgbClr val="081D4F"/>
                </a:solidFill>
                <a:latin typeface="Open Sans" panose="020B0606030504020204" pitchFamily="34" charset="0"/>
              </a:rPr>
              <a:t>	</a:t>
            </a:r>
          </a:p>
        </p:txBody>
      </p:sp>
    </p:spTree>
    <p:extLst>
      <p:ext uri="{BB962C8B-B14F-4D97-AF65-F5344CB8AC3E}">
        <p14:creationId xmlns:p14="http://schemas.microsoft.com/office/powerpoint/2010/main" val="3392177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8A3855E-009A-F836-935A-D415E94AC075}"/>
              </a:ext>
            </a:extLst>
          </p:cNvPr>
          <p:cNvSpPr/>
          <p:nvPr/>
        </p:nvSpPr>
        <p:spPr>
          <a:xfrm rot="16200000">
            <a:off x="5808630" y="-5806246"/>
            <a:ext cx="588604" cy="12178141"/>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8B7F7C4-638B-E187-2C54-D8A6E8C69684}"/>
              </a:ext>
            </a:extLst>
          </p:cNvPr>
          <p:cNvGrpSpPr/>
          <p:nvPr/>
        </p:nvGrpSpPr>
        <p:grpSpPr>
          <a:xfrm>
            <a:off x="1153682" y="86373"/>
            <a:ext cx="9827663" cy="825514"/>
            <a:chOff x="3325197" y="86373"/>
            <a:chExt cx="5666403" cy="825514"/>
          </a:xfrm>
        </p:grpSpPr>
        <p:sp>
          <p:nvSpPr>
            <p:cNvPr id="30" name="Rectangle: Rounded Corners 29">
              <a:extLst>
                <a:ext uri="{FF2B5EF4-FFF2-40B4-BE49-F238E27FC236}">
                  <a16:creationId xmlns:a16="http://schemas.microsoft.com/office/drawing/2014/main" id="{295B8CBC-A236-B792-39F7-867DE3837275}"/>
                </a:ext>
              </a:extLst>
            </p:cNvPr>
            <p:cNvSpPr/>
            <p:nvPr/>
          </p:nvSpPr>
          <p:spPr>
            <a:xfrm>
              <a:off x="3325197" y="86373"/>
              <a:ext cx="5666403" cy="82551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2E0DFC4-BBB5-599E-CDA7-1CE685DDD675}"/>
                </a:ext>
              </a:extLst>
            </p:cNvPr>
            <p:cNvSpPr txBox="1"/>
            <p:nvPr/>
          </p:nvSpPr>
          <p:spPr>
            <a:xfrm>
              <a:off x="3495230" y="256133"/>
              <a:ext cx="5496370" cy="553998"/>
            </a:xfrm>
            <a:prstGeom prst="rect">
              <a:avLst/>
            </a:prstGeom>
            <a:noFill/>
          </p:spPr>
          <p:txBody>
            <a:bodyPr wrap="square" rtlCol="0">
              <a:spAutoFit/>
            </a:bodyPr>
            <a:lstStyle/>
            <a:p>
              <a:pPr algn="ctr"/>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SMARTPHONE ĐỌC </a:t>
              </a:r>
              <a:r>
                <a:rPr lang="en-US" sz="3000" b="1" dirty="0" err="1">
                  <a:solidFill>
                    <a:schemeClr val="bg1"/>
                  </a:solidFill>
                  <a:latin typeface="Roboto" panose="02000000000000000000" pitchFamily="2" charset="0"/>
                  <a:ea typeface="Roboto" panose="02000000000000000000" pitchFamily="2" charset="0"/>
                  <a:cs typeface="Roboto" panose="02000000000000000000" pitchFamily="2" charset="0"/>
                </a:rPr>
                <a:t>CCCD</a:t>
              </a:r>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 GẮN CHIP</a:t>
              </a:r>
            </a:p>
          </p:txBody>
        </p:sp>
      </p:grpSp>
      <p:grpSp>
        <p:nvGrpSpPr>
          <p:cNvPr id="21" name="Group 20">
            <a:extLst>
              <a:ext uri="{FF2B5EF4-FFF2-40B4-BE49-F238E27FC236}">
                <a16:creationId xmlns:a16="http://schemas.microsoft.com/office/drawing/2014/main" id="{C5742D82-4705-FBAF-DE31-1C71364812BE}"/>
              </a:ext>
            </a:extLst>
          </p:cNvPr>
          <p:cNvGrpSpPr/>
          <p:nvPr/>
        </p:nvGrpSpPr>
        <p:grpSpPr>
          <a:xfrm>
            <a:off x="627793" y="1315024"/>
            <a:ext cx="4585142" cy="607795"/>
            <a:chOff x="234686" y="1217023"/>
            <a:chExt cx="4585142" cy="607795"/>
          </a:xfrm>
        </p:grpSpPr>
        <p:sp>
          <p:nvSpPr>
            <p:cNvPr id="2" name="TextBox 1">
              <a:extLst>
                <a:ext uri="{FF2B5EF4-FFF2-40B4-BE49-F238E27FC236}">
                  <a16:creationId xmlns:a16="http://schemas.microsoft.com/office/drawing/2014/main" id="{F1620E8E-E3A5-DB38-D028-915F7BC7079A}"/>
                </a:ext>
              </a:extLst>
            </p:cNvPr>
            <p:cNvSpPr txBox="1"/>
            <p:nvPr/>
          </p:nvSpPr>
          <p:spPr>
            <a:xfrm>
              <a:off x="861877" y="1367033"/>
              <a:ext cx="3957951" cy="400110"/>
            </a:xfrm>
            <a:prstGeom prst="rect">
              <a:avLst/>
            </a:prstGeom>
            <a:noFill/>
          </p:spPr>
          <p:txBody>
            <a:bodyPr wrap="square" rtlCol="0">
              <a:spAutoFit/>
            </a:bodyPr>
            <a:lstStyle/>
            <a:p>
              <a:r>
                <a:rPr lang="it-IT" sz="2000" b="1" dirty="0">
                  <a:solidFill>
                    <a:schemeClr val="accent5">
                      <a:lumMod val="50000"/>
                    </a:schemeClr>
                  </a:solidFill>
                  <a:latin typeface="Roboto" pitchFamily="2" charset="0"/>
                  <a:ea typeface="Roboto" pitchFamily="2" charset="0"/>
                </a:rPr>
                <a:t>SỬ DỤNG NFC TRÊN IPHONE</a:t>
              </a:r>
              <a:r>
                <a:rPr lang="it-IT" sz="1400" b="0" i="0" u="none" strike="noStrike" baseline="0" dirty="0">
                  <a:solidFill>
                    <a:srgbClr val="081D4F"/>
                  </a:solidFill>
                  <a:latin typeface="Roboto" pitchFamily="2" charset="0"/>
                  <a:ea typeface="Roboto" pitchFamily="2" charset="0"/>
                </a:rPr>
                <a:t>	</a:t>
              </a:r>
            </a:p>
          </p:txBody>
        </p:sp>
        <p:grpSp>
          <p:nvGrpSpPr>
            <p:cNvPr id="6" name="Group 5">
              <a:extLst>
                <a:ext uri="{FF2B5EF4-FFF2-40B4-BE49-F238E27FC236}">
                  <a16:creationId xmlns:a16="http://schemas.microsoft.com/office/drawing/2014/main" id="{D4E6A87D-1CA4-9677-FC59-74CE12A8B2E2}"/>
                </a:ext>
              </a:extLst>
            </p:cNvPr>
            <p:cNvGrpSpPr/>
            <p:nvPr/>
          </p:nvGrpSpPr>
          <p:grpSpPr>
            <a:xfrm>
              <a:off x="234686" y="1217023"/>
              <a:ext cx="523961" cy="607795"/>
              <a:chOff x="234686" y="1217023"/>
              <a:chExt cx="523961" cy="607795"/>
            </a:xfrm>
          </p:grpSpPr>
          <p:sp>
            <p:nvSpPr>
              <p:cNvPr id="3" name="Hexagon 2">
                <a:extLst>
                  <a:ext uri="{FF2B5EF4-FFF2-40B4-BE49-F238E27FC236}">
                    <a16:creationId xmlns:a16="http://schemas.microsoft.com/office/drawing/2014/main" id="{37A49083-7675-35FA-7399-112793D1AA06}"/>
                  </a:ext>
                </a:extLst>
              </p:cNvPr>
              <p:cNvSpPr/>
              <p:nvPr/>
            </p:nvSpPr>
            <p:spPr>
              <a:xfrm rot="5400000">
                <a:off x="192769" y="1258940"/>
                <a:ext cx="607795" cy="523961"/>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Bell with solid fill">
                <a:extLst>
                  <a:ext uri="{FF2B5EF4-FFF2-40B4-BE49-F238E27FC236}">
                    <a16:creationId xmlns:a16="http://schemas.microsoft.com/office/drawing/2014/main" id="{4B126FF1-3D68-78B9-B96F-978142BFB4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45585" y="1367033"/>
                <a:ext cx="309785" cy="309785"/>
              </a:xfrm>
              <a:prstGeom prst="rect">
                <a:avLst/>
              </a:prstGeom>
            </p:spPr>
          </p:pic>
        </p:grpSp>
      </p:grpSp>
      <p:grpSp>
        <p:nvGrpSpPr>
          <p:cNvPr id="65" name="Group 64">
            <a:extLst>
              <a:ext uri="{FF2B5EF4-FFF2-40B4-BE49-F238E27FC236}">
                <a16:creationId xmlns:a16="http://schemas.microsoft.com/office/drawing/2014/main" id="{1C0E07EF-1B9E-003A-AFFC-0E1B26BADEA6}"/>
              </a:ext>
            </a:extLst>
          </p:cNvPr>
          <p:cNvGrpSpPr/>
          <p:nvPr/>
        </p:nvGrpSpPr>
        <p:grpSpPr>
          <a:xfrm>
            <a:off x="6979067" y="1280544"/>
            <a:ext cx="4585142" cy="607795"/>
            <a:chOff x="7261273" y="1159348"/>
            <a:chExt cx="4585142" cy="607795"/>
          </a:xfrm>
        </p:grpSpPr>
        <p:sp>
          <p:nvSpPr>
            <p:cNvPr id="7" name="TextBox 6">
              <a:extLst>
                <a:ext uri="{FF2B5EF4-FFF2-40B4-BE49-F238E27FC236}">
                  <a16:creationId xmlns:a16="http://schemas.microsoft.com/office/drawing/2014/main" id="{6ED2A4CC-88BE-69F1-2060-929566DABB55}"/>
                </a:ext>
              </a:extLst>
            </p:cNvPr>
            <p:cNvSpPr txBox="1"/>
            <p:nvPr/>
          </p:nvSpPr>
          <p:spPr>
            <a:xfrm>
              <a:off x="7888464" y="1309358"/>
              <a:ext cx="3957951" cy="400110"/>
            </a:xfrm>
            <a:prstGeom prst="rect">
              <a:avLst/>
            </a:prstGeom>
            <a:noFill/>
          </p:spPr>
          <p:txBody>
            <a:bodyPr wrap="square" rtlCol="0">
              <a:spAutoFit/>
            </a:bodyPr>
            <a:lstStyle/>
            <a:p>
              <a:r>
                <a:rPr lang="it-IT" sz="2000" b="1" dirty="0">
                  <a:solidFill>
                    <a:schemeClr val="accent5">
                      <a:lumMod val="50000"/>
                    </a:schemeClr>
                  </a:solidFill>
                  <a:latin typeface="Roboto" pitchFamily="2" charset="0"/>
                  <a:ea typeface="Roboto" pitchFamily="2" charset="0"/>
                </a:rPr>
                <a:t>SỬ DỤNG NFC TRÊN SAMSUNG</a:t>
              </a:r>
              <a:r>
                <a:rPr lang="it-IT" sz="1400" b="0" i="0" u="none" strike="noStrike" baseline="0" dirty="0">
                  <a:solidFill>
                    <a:srgbClr val="081D4F"/>
                  </a:solidFill>
                  <a:latin typeface="Roboto" pitchFamily="2" charset="0"/>
                  <a:ea typeface="Roboto" pitchFamily="2" charset="0"/>
                </a:rPr>
                <a:t>	</a:t>
              </a:r>
            </a:p>
          </p:txBody>
        </p:sp>
        <p:grpSp>
          <p:nvGrpSpPr>
            <p:cNvPr id="26" name="Group 25">
              <a:extLst>
                <a:ext uri="{FF2B5EF4-FFF2-40B4-BE49-F238E27FC236}">
                  <a16:creationId xmlns:a16="http://schemas.microsoft.com/office/drawing/2014/main" id="{81242FB9-5554-816E-AF32-3A6638E64DAE}"/>
                </a:ext>
              </a:extLst>
            </p:cNvPr>
            <p:cNvGrpSpPr/>
            <p:nvPr/>
          </p:nvGrpSpPr>
          <p:grpSpPr>
            <a:xfrm>
              <a:off x="7261273" y="1159348"/>
              <a:ext cx="523961" cy="607795"/>
              <a:chOff x="7261273" y="1159348"/>
              <a:chExt cx="523961" cy="607795"/>
            </a:xfrm>
          </p:grpSpPr>
          <p:sp>
            <p:nvSpPr>
              <p:cNvPr id="9" name="Hexagon 8">
                <a:extLst>
                  <a:ext uri="{FF2B5EF4-FFF2-40B4-BE49-F238E27FC236}">
                    <a16:creationId xmlns:a16="http://schemas.microsoft.com/office/drawing/2014/main" id="{A850BF76-4748-5FF3-7174-3F2C06A86769}"/>
                  </a:ext>
                </a:extLst>
              </p:cNvPr>
              <p:cNvSpPr/>
              <p:nvPr/>
            </p:nvSpPr>
            <p:spPr>
              <a:xfrm rot="5400000">
                <a:off x="7219356" y="1201265"/>
                <a:ext cx="607795" cy="523961"/>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Bullseye with solid fill">
                <a:extLst>
                  <a:ext uri="{FF2B5EF4-FFF2-40B4-BE49-F238E27FC236}">
                    <a16:creationId xmlns:a16="http://schemas.microsoft.com/office/drawing/2014/main" id="{0F4AEB5B-29F8-5A9E-748A-F3D33387C02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38806" y="1278798"/>
                <a:ext cx="368893" cy="368893"/>
              </a:xfrm>
              <a:prstGeom prst="rect">
                <a:avLst/>
              </a:prstGeom>
            </p:spPr>
          </p:pic>
        </p:grpSp>
      </p:grpSp>
      <p:pic>
        <p:nvPicPr>
          <p:cNvPr id="14" name="Picture 13" descr="A hand holding a phone and a card&#10;&#10;Description automatically generated">
            <a:extLst>
              <a:ext uri="{FF2B5EF4-FFF2-40B4-BE49-F238E27FC236}">
                <a16:creationId xmlns:a16="http://schemas.microsoft.com/office/drawing/2014/main" id="{391AF47F-8128-B448-3D56-7ED6F6783B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3058" y="2222289"/>
            <a:ext cx="2743200" cy="2870135"/>
          </a:xfrm>
          <a:prstGeom prst="rect">
            <a:avLst/>
          </a:prstGeom>
        </p:spPr>
      </p:pic>
      <p:pic>
        <p:nvPicPr>
          <p:cNvPr id="20" name="Picture 19" descr="A hand holding a phone and a credit card&#10;&#10;Description automatically generated">
            <a:extLst>
              <a:ext uri="{FF2B5EF4-FFF2-40B4-BE49-F238E27FC236}">
                <a16:creationId xmlns:a16="http://schemas.microsoft.com/office/drawing/2014/main" id="{905CEEB3-1B58-DA9B-0AF9-FFFF67FF81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7699" y="1874916"/>
            <a:ext cx="3080478" cy="3108168"/>
          </a:xfrm>
          <a:prstGeom prst="rect">
            <a:avLst/>
          </a:prstGeom>
        </p:spPr>
      </p:pic>
      <p:sp>
        <p:nvSpPr>
          <p:cNvPr id="66" name="TextBox 65">
            <a:extLst>
              <a:ext uri="{FF2B5EF4-FFF2-40B4-BE49-F238E27FC236}">
                <a16:creationId xmlns:a16="http://schemas.microsoft.com/office/drawing/2014/main" id="{B1790B7F-5672-6D2B-2EAC-A164F543463A}"/>
              </a:ext>
            </a:extLst>
          </p:cNvPr>
          <p:cNvSpPr txBox="1"/>
          <p:nvPr/>
        </p:nvSpPr>
        <p:spPr>
          <a:xfrm>
            <a:off x="852709" y="5344745"/>
            <a:ext cx="3531284" cy="523220"/>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cs typeface="Times New Roman" panose="02020603050405020304" pitchFamily="18" charset="0"/>
              </a:rPr>
              <a:t>Đ</a:t>
            </a:r>
            <a:r>
              <a:rPr lang="en-US" sz="1400" dirty="0">
                <a:solidFill>
                  <a:schemeClr val="accent5">
                    <a:lumMod val="50000"/>
                  </a:schemeClr>
                </a:solidFill>
                <a:effectLst/>
                <a:latin typeface="Roboto" pitchFamily="2" charset="0"/>
                <a:ea typeface="Roboto" pitchFamily="2" charset="0"/>
                <a:cs typeface="Times New Roman" panose="02020603050405020304" pitchFamily="18" charset="0"/>
              </a:rPr>
              <a:t>ưa Chip của thẻ </a:t>
            </a:r>
            <a:r>
              <a:rPr lang="en-US" sz="1400" dirty="0" err="1">
                <a:solidFill>
                  <a:schemeClr val="accent5">
                    <a:lumMod val="50000"/>
                  </a:schemeClr>
                </a:solidFill>
                <a:effectLst/>
                <a:latin typeface="Roboto" pitchFamily="2" charset="0"/>
                <a:ea typeface="Roboto" pitchFamily="2" charset="0"/>
                <a:cs typeface="Times New Roman" panose="02020603050405020304" pitchFamily="18" charset="0"/>
              </a:rPr>
              <a:t>CCCD</a:t>
            </a:r>
            <a:r>
              <a:rPr lang="en-US" sz="1400" dirty="0">
                <a:solidFill>
                  <a:schemeClr val="accent5">
                    <a:lumMod val="50000"/>
                  </a:schemeClr>
                </a:solidFill>
                <a:effectLst/>
                <a:latin typeface="Roboto" pitchFamily="2" charset="0"/>
                <a:ea typeface="Roboto" pitchFamily="2" charset="0"/>
                <a:cs typeface="Times New Roman" panose="02020603050405020304" pitchFamily="18" charset="0"/>
              </a:rPr>
              <a:t> gần vào khu vực loa của điện thoại iPhone</a:t>
            </a:r>
            <a:r>
              <a:rPr lang="it-IT" sz="1400" b="0" i="0" u="none" strike="noStrike" baseline="0" dirty="0">
                <a:solidFill>
                  <a:srgbClr val="081D4F"/>
                </a:solidFill>
                <a:latin typeface="Roboto" pitchFamily="2" charset="0"/>
                <a:ea typeface="Roboto" pitchFamily="2" charset="0"/>
              </a:rPr>
              <a:t>	</a:t>
            </a:r>
          </a:p>
        </p:txBody>
      </p:sp>
      <p:sp>
        <p:nvSpPr>
          <p:cNvPr id="67" name="TextBox 66">
            <a:extLst>
              <a:ext uri="{FF2B5EF4-FFF2-40B4-BE49-F238E27FC236}">
                <a16:creationId xmlns:a16="http://schemas.microsoft.com/office/drawing/2014/main" id="{877680AF-5DBF-8121-75E0-1BEF299DEE57}"/>
              </a:ext>
            </a:extLst>
          </p:cNvPr>
          <p:cNvSpPr txBox="1"/>
          <p:nvPr/>
        </p:nvSpPr>
        <p:spPr>
          <a:xfrm>
            <a:off x="7707699" y="5344745"/>
            <a:ext cx="3794940" cy="738664"/>
          </a:xfrm>
          <a:prstGeom prst="rect">
            <a:avLst/>
          </a:prstGeom>
          <a:noFill/>
        </p:spPr>
        <p:txBody>
          <a:bodyPr wrap="square" rtlCol="0">
            <a:spAutoFit/>
          </a:bodyPr>
          <a:lstStyle/>
          <a:p>
            <a:r>
              <a:rPr lang="en-US" sz="1400" dirty="0">
                <a:solidFill>
                  <a:schemeClr val="accent5">
                    <a:lumMod val="50000"/>
                  </a:schemeClr>
                </a:solidFill>
                <a:latin typeface="Roboto" pitchFamily="2" charset="0"/>
                <a:ea typeface="Roboto" pitchFamily="2" charset="0"/>
                <a:cs typeface="Times New Roman" panose="02020603050405020304" pitchFamily="18" charset="0"/>
              </a:rPr>
              <a:t>Tháo bỏ ốp điện thoại (nếu có). Đưa mặt sau của thẻ </a:t>
            </a:r>
            <a:r>
              <a:rPr lang="en-US" sz="1400" dirty="0" err="1">
                <a:solidFill>
                  <a:schemeClr val="accent5">
                    <a:lumMod val="50000"/>
                  </a:schemeClr>
                </a:solidFill>
                <a:latin typeface="Roboto" pitchFamily="2" charset="0"/>
                <a:ea typeface="Roboto" pitchFamily="2" charset="0"/>
                <a:cs typeface="Times New Roman" panose="02020603050405020304" pitchFamily="18" charset="0"/>
              </a:rPr>
              <a:t>CCCD</a:t>
            </a:r>
            <a:r>
              <a:rPr lang="en-US" sz="1400" dirty="0">
                <a:solidFill>
                  <a:schemeClr val="accent5">
                    <a:lumMod val="50000"/>
                  </a:schemeClr>
                </a:solidFill>
                <a:latin typeface="Roboto" pitchFamily="2" charset="0"/>
                <a:ea typeface="Roboto" pitchFamily="2" charset="0"/>
                <a:cs typeface="Times New Roman" panose="02020603050405020304" pitchFamily="18" charset="0"/>
              </a:rPr>
              <a:t> sát mặt sau của điện thoại.</a:t>
            </a:r>
            <a:r>
              <a:rPr lang="it-IT" sz="1400" b="0" i="0" u="none" strike="noStrike" baseline="0" dirty="0">
                <a:solidFill>
                  <a:srgbClr val="081D4F"/>
                </a:solidFill>
                <a:latin typeface="Roboto" pitchFamily="2" charset="0"/>
                <a:ea typeface="Roboto" pitchFamily="2" charset="0"/>
              </a:rPr>
              <a:t>	</a:t>
            </a:r>
          </a:p>
        </p:txBody>
      </p:sp>
    </p:spTree>
    <p:extLst>
      <p:ext uri="{BB962C8B-B14F-4D97-AF65-F5344CB8AC3E}">
        <p14:creationId xmlns:p14="http://schemas.microsoft.com/office/powerpoint/2010/main" val="3835052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57A091D-B43F-8239-4753-F269538088B2}"/>
              </a:ext>
            </a:extLst>
          </p:cNvPr>
          <p:cNvSpPr/>
          <p:nvPr/>
        </p:nvSpPr>
        <p:spPr>
          <a:xfrm rot="16200000" flipH="1">
            <a:off x="6207026" y="-3016560"/>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BC40920-1F89-2D64-E75B-839C8926C025}"/>
              </a:ext>
            </a:extLst>
          </p:cNvPr>
          <p:cNvSpPr/>
          <p:nvPr/>
        </p:nvSpPr>
        <p:spPr>
          <a:xfrm>
            <a:off x="1469878" y="1758296"/>
            <a:ext cx="9520014" cy="41468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9C39A66-58C2-6285-2C6A-3DE40CC5BC0B}"/>
              </a:ext>
            </a:extLst>
          </p:cNvPr>
          <p:cNvSpPr txBox="1"/>
          <p:nvPr/>
        </p:nvSpPr>
        <p:spPr>
          <a:xfrm>
            <a:off x="1979773" y="2355734"/>
            <a:ext cx="8500224" cy="630942"/>
          </a:xfrm>
          <a:prstGeom prst="rect">
            <a:avLst/>
          </a:prstGeom>
          <a:noFill/>
        </p:spPr>
        <p:txBody>
          <a:bodyPr wrap="square" rtlCol="0">
            <a:spAutoFit/>
          </a:bodyPr>
          <a:lstStyle/>
          <a:p>
            <a:pPr algn="ctr"/>
            <a:r>
              <a:rPr lang="en-US" sz="3500" b="1" dirty="0">
                <a:solidFill>
                  <a:schemeClr val="bg1"/>
                </a:solidFill>
                <a:latin typeface="Roboto" panose="02000000000000000000" pitchFamily="2" charset="0"/>
                <a:ea typeface="Roboto" panose="02000000000000000000" pitchFamily="2" charset="0"/>
                <a:cs typeface="Roboto" panose="02000000000000000000" pitchFamily="2" charset="0"/>
              </a:rPr>
              <a:t>GIẢI PHÁP</a:t>
            </a:r>
          </a:p>
        </p:txBody>
      </p:sp>
      <p:cxnSp>
        <p:nvCxnSpPr>
          <p:cNvPr id="6" name="Straight Connector 5">
            <a:extLst>
              <a:ext uri="{FF2B5EF4-FFF2-40B4-BE49-F238E27FC236}">
                <a16:creationId xmlns:a16="http://schemas.microsoft.com/office/drawing/2014/main" id="{D4982773-D465-D19B-2CC0-3DEC62F82DF4}"/>
              </a:ext>
            </a:extLst>
          </p:cNvPr>
          <p:cNvCxnSpPr/>
          <p:nvPr/>
        </p:nvCxnSpPr>
        <p:spPr>
          <a:xfrm>
            <a:off x="2820110"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03D6D89-CF70-F815-0D36-7B2E5A94AAA2}"/>
              </a:ext>
            </a:extLst>
          </p:cNvPr>
          <p:cNvCxnSpPr/>
          <p:nvPr/>
        </p:nvCxnSpPr>
        <p:spPr>
          <a:xfrm>
            <a:off x="9458768"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F3F9386-3B73-C4D0-B992-A0F45962828F}"/>
              </a:ext>
            </a:extLst>
          </p:cNvPr>
          <p:cNvSpPr/>
          <p:nvPr/>
        </p:nvSpPr>
        <p:spPr>
          <a:xfrm>
            <a:off x="2652398" y="158791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4280856-98A3-8BDF-1213-C97CA774F0FF}"/>
              </a:ext>
            </a:extLst>
          </p:cNvPr>
          <p:cNvSpPr/>
          <p:nvPr/>
        </p:nvSpPr>
        <p:spPr>
          <a:xfrm>
            <a:off x="9288386" y="161053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F42897-3F33-73E2-0517-ACB33AAD6867}"/>
              </a:ext>
            </a:extLst>
          </p:cNvPr>
          <p:cNvSpPr/>
          <p:nvPr/>
        </p:nvSpPr>
        <p:spPr>
          <a:xfrm rot="16200000" flipH="1">
            <a:off x="6207026" y="1125268"/>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4807C4-E664-8D5C-512E-3C253DD71C99}"/>
              </a:ext>
            </a:extLst>
          </p:cNvPr>
          <p:cNvSpPr/>
          <p:nvPr/>
        </p:nvSpPr>
        <p:spPr>
          <a:xfrm rot="16200000" flipH="1">
            <a:off x="-663779" y="378199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B8F36F-AFC6-06CB-43FB-75A75DB4643D}"/>
              </a:ext>
            </a:extLst>
          </p:cNvPr>
          <p:cNvSpPr/>
          <p:nvPr/>
        </p:nvSpPr>
        <p:spPr>
          <a:xfrm rot="16200000" flipH="1">
            <a:off x="8920403" y="376212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1949251-1615-A49F-DB24-D35BA14DFFB7}"/>
              </a:ext>
            </a:extLst>
          </p:cNvPr>
          <p:cNvSpPr txBox="1"/>
          <p:nvPr/>
        </p:nvSpPr>
        <p:spPr>
          <a:xfrm>
            <a:off x="3410682" y="3106743"/>
            <a:ext cx="5638406" cy="938719"/>
          </a:xfrm>
          <a:prstGeom prst="rect">
            <a:avLst/>
          </a:prstGeom>
          <a:noFill/>
        </p:spPr>
        <p:txBody>
          <a:bodyPr wrap="square" rtlCol="0">
            <a:spAutoFit/>
          </a:bodyPr>
          <a:lstStyle/>
          <a:p>
            <a:pPr algn="ctr"/>
            <a:r>
              <a:rPr lang="en-US" sz="5500" b="1" dirty="0">
                <a:solidFill>
                  <a:srgbClr val="FFC000"/>
                </a:solidFill>
                <a:latin typeface="Roboto" pitchFamily="2" charset="0"/>
                <a:ea typeface="Roboto" pitchFamily="2" charset="0"/>
                <a:cs typeface="Cavolini" panose="020B0502040204020203" pitchFamily="66" charset="0"/>
              </a:rPr>
              <a:t>CHECK ID</a:t>
            </a:r>
          </a:p>
        </p:txBody>
      </p:sp>
      <p:sp>
        <p:nvSpPr>
          <p:cNvPr id="20" name="Rectangle: Rounded Corners 19">
            <a:extLst>
              <a:ext uri="{FF2B5EF4-FFF2-40B4-BE49-F238E27FC236}">
                <a16:creationId xmlns:a16="http://schemas.microsoft.com/office/drawing/2014/main" id="{2F294E92-B9A3-FAE5-5310-FD9570F3A5D6}"/>
              </a:ext>
            </a:extLst>
          </p:cNvPr>
          <p:cNvSpPr/>
          <p:nvPr/>
        </p:nvSpPr>
        <p:spPr>
          <a:xfrm>
            <a:off x="4644391" y="4349213"/>
            <a:ext cx="1357605" cy="1166328"/>
          </a:xfrm>
          <a:prstGeom prst="roundRect">
            <a:avLst/>
          </a:prstGeom>
          <a:blipFill>
            <a:blip r:embed="rId2"/>
            <a:stretch>
              <a:fillRect/>
            </a:stretch>
          </a:blipFill>
          <a:ln w="38100">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F9DD6289-CC1E-867A-AE54-FD9EE534B47D}"/>
              </a:ext>
            </a:extLst>
          </p:cNvPr>
          <p:cNvSpPr/>
          <p:nvPr/>
        </p:nvSpPr>
        <p:spPr>
          <a:xfrm>
            <a:off x="6549267" y="4349213"/>
            <a:ext cx="1357605" cy="1166327"/>
          </a:xfrm>
          <a:prstGeom prst="roundRect">
            <a:avLst/>
          </a:prstGeom>
          <a:blipFill>
            <a:blip r:embed="rId3"/>
            <a:stretch>
              <a:fillRect/>
            </a:stretch>
          </a:blipFill>
          <a:ln w="38100">
            <a:noFill/>
          </a:ln>
          <a:effectLst>
            <a:outerShdw blurRad="76200" dist="12700" dir="27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0190763"/>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500" fill="hold"/>
                                        <p:tgtEl>
                                          <p:spTgt spid="20"/>
                                        </p:tgtEl>
                                        <p:attrNameLst>
                                          <p:attrName>ppt_w</p:attrName>
                                        </p:attrNameLst>
                                      </p:cBhvr>
                                      <p:tavLst>
                                        <p:tav tm="0">
                                          <p:val>
                                            <p:fltVal val="0"/>
                                          </p:val>
                                        </p:tav>
                                        <p:tav tm="100000">
                                          <p:val>
                                            <p:strVal val="#ppt_w"/>
                                          </p:val>
                                        </p:tav>
                                      </p:tavLst>
                                    </p:anim>
                                    <p:anim calcmode="lin" valueType="num">
                                      <p:cBhvr>
                                        <p:cTn id="12" dur="1500" fill="hold"/>
                                        <p:tgtEl>
                                          <p:spTgt spid="20"/>
                                        </p:tgtEl>
                                        <p:attrNameLst>
                                          <p:attrName>ppt_h</p:attrName>
                                        </p:attrNameLst>
                                      </p:cBhvr>
                                      <p:tavLst>
                                        <p:tav tm="0">
                                          <p:val>
                                            <p:fltVal val="0"/>
                                          </p:val>
                                        </p:tav>
                                        <p:tav tm="100000">
                                          <p:val>
                                            <p:strVal val="#ppt_h"/>
                                          </p:val>
                                        </p:tav>
                                      </p:tavLst>
                                    </p:anim>
                                    <p:animEffect transition="in" filter="fade">
                                      <p:cBhvr>
                                        <p:cTn id="13" dur="1500"/>
                                        <p:tgtEl>
                                          <p:spTgt spid="2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1000" fill="hold"/>
                                        <p:tgtEl>
                                          <p:spTgt spid="21"/>
                                        </p:tgtEl>
                                        <p:attrNameLst>
                                          <p:attrName>ppt_w</p:attrName>
                                        </p:attrNameLst>
                                      </p:cBhvr>
                                      <p:tavLst>
                                        <p:tav tm="0">
                                          <p:val>
                                            <p:fltVal val="0"/>
                                          </p:val>
                                        </p:tav>
                                        <p:tav tm="100000">
                                          <p:val>
                                            <p:strVal val="#ppt_w"/>
                                          </p:val>
                                        </p:tav>
                                      </p:tavLst>
                                    </p:anim>
                                    <p:anim calcmode="lin" valueType="num">
                                      <p:cBhvr>
                                        <p:cTn id="17" dur="1000" fill="hold"/>
                                        <p:tgtEl>
                                          <p:spTgt spid="21"/>
                                        </p:tgtEl>
                                        <p:attrNameLst>
                                          <p:attrName>ppt_h</p:attrName>
                                        </p:attrNameLst>
                                      </p:cBhvr>
                                      <p:tavLst>
                                        <p:tav tm="0">
                                          <p:val>
                                            <p:fltVal val="0"/>
                                          </p:val>
                                        </p:tav>
                                        <p:tav tm="100000">
                                          <p:val>
                                            <p:strVal val="#ppt_h"/>
                                          </p:val>
                                        </p:tav>
                                      </p:tavLst>
                                    </p:anim>
                                    <p:animEffect transition="in" filter="fade">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B49379A-146A-E9A6-B616-4130B298395B}"/>
              </a:ext>
            </a:extLst>
          </p:cNvPr>
          <p:cNvGrpSpPr/>
          <p:nvPr/>
        </p:nvGrpSpPr>
        <p:grpSpPr>
          <a:xfrm>
            <a:off x="4343027" y="2584"/>
            <a:ext cx="4184593" cy="763279"/>
            <a:chOff x="8266606" y="-20719"/>
            <a:chExt cx="3925395" cy="763279"/>
          </a:xfrm>
        </p:grpSpPr>
        <p:sp>
          <p:nvSpPr>
            <p:cNvPr id="4" name="Rectangle 3">
              <a:extLst>
                <a:ext uri="{FF2B5EF4-FFF2-40B4-BE49-F238E27FC236}">
                  <a16:creationId xmlns:a16="http://schemas.microsoft.com/office/drawing/2014/main" id="{04858C0D-3020-58C1-EF87-08786FFA6346}"/>
                </a:ext>
              </a:extLst>
            </p:cNvPr>
            <p:cNvSpPr/>
            <p:nvPr/>
          </p:nvSpPr>
          <p:spPr>
            <a:xfrm>
              <a:off x="8266606" y="-20719"/>
              <a:ext cx="3925395"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8495874" y="97246"/>
              <a:ext cx="3466858" cy="553998"/>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Bảo mật dữ liệu</a:t>
              </a:r>
            </a:p>
          </p:txBody>
        </p:sp>
      </p:grpSp>
      <p:grpSp>
        <p:nvGrpSpPr>
          <p:cNvPr id="17" name="Group 16">
            <a:extLst>
              <a:ext uri="{FF2B5EF4-FFF2-40B4-BE49-F238E27FC236}">
                <a16:creationId xmlns:a16="http://schemas.microsoft.com/office/drawing/2014/main" id="{F9BAEE05-CFB1-663F-B21D-3569A9C0665E}"/>
              </a:ext>
            </a:extLst>
          </p:cNvPr>
          <p:cNvGrpSpPr/>
          <p:nvPr/>
        </p:nvGrpSpPr>
        <p:grpSpPr>
          <a:xfrm>
            <a:off x="1734513" y="804113"/>
            <a:ext cx="9995968" cy="789960"/>
            <a:chOff x="1819514" y="1639598"/>
            <a:chExt cx="9995968" cy="789960"/>
          </a:xfrm>
        </p:grpSpPr>
        <p:sp>
          <p:nvSpPr>
            <p:cNvPr id="6" name="TextBox 5">
              <a:extLst>
                <a:ext uri="{FF2B5EF4-FFF2-40B4-BE49-F238E27FC236}">
                  <a16:creationId xmlns:a16="http://schemas.microsoft.com/office/drawing/2014/main" id="{05C9655D-F2A0-B447-20CD-58C07DDB808B}"/>
                </a:ext>
              </a:extLst>
            </p:cNvPr>
            <p:cNvSpPr txBox="1"/>
            <p:nvPr/>
          </p:nvSpPr>
          <p:spPr>
            <a:xfrm>
              <a:off x="2155024" y="1639598"/>
              <a:ext cx="9660458" cy="789960"/>
            </a:xfrm>
            <a:prstGeom prst="rect">
              <a:avLst/>
            </a:prstGeom>
            <a:noFill/>
          </p:spPr>
          <p:txBody>
            <a:bodyPr wrap="square" rtlCol="0" anchor="t">
              <a:spAutoFit/>
            </a:bodyPr>
            <a:lstStyle/>
            <a:p>
              <a:pPr algn="just">
                <a:lnSpc>
                  <a:spcPct val="150000"/>
                </a:lnSpc>
              </a:pPr>
              <a:r>
                <a:rPr lang="en-US" sz="1600">
                  <a:latin typeface="Roboto" panose="02000000000000000000" pitchFamily="2" charset="0"/>
                  <a:ea typeface="Roboto" panose="02000000000000000000" pitchFamily="2" charset="0"/>
                </a:rPr>
                <a:t>Dữ liệu (Data Group – DG) lưu trong NFC Chip của CCCD gắn Chip là dữ liệu đã được mã hóa, cần được giải mã để có thể sử dụng.</a:t>
              </a:r>
              <a:endParaRPr lang="en-US" sz="1600" dirty="0">
                <a:latin typeface="Roboto" panose="02000000000000000000" pitchFamily="2" charset="0"/>
                <a:ea typeface="Roboto" panose="02000000000000000000" pitchFamily="2" charset="0"/>
                <a:cs typeface="Roboto" panose="02000000000000000000" pitchFamily="2" charset="0"/>
              </a:endParaRPr>
            </a:p>
          </p:txBody>
        </p:sp>
        <p:sp>
          <p:nvSpPr>
            <p:cNvPr id="11" name="Oval 10">
              <a:extLst>
                <a:ext uri="{FF2B5EF4-FFF2-40B4-BE49-F238E27FC236}">
                  <a16:creationId xmlns:a16="http://schemas.microsoft.com/office/drawing/2014/main" id="{763ECE14-A8E1-2E71-0ACF-E3D99D784144}"/>
                </a:ext>
              </a:extLst>
            </p:cNvPr>
            <p:cNvSpPr/>
            <p:nvPr/>
          </p:nvSpPr>
          <p:spPr>
            <a:xfrm>
              <a:off x="1819514" y="1828149"/>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81FA49CD-EF55-0946-1915-7A216AD5EB69}"/>
              </a:ext>
            </a:extLst>
          </p:cNvPr>
          <p:cNvGrpSpPr/>
          <p:nvPr/>
        </p:nvGrpSpPr>
        <p:grpSpPr>
          <a:xfrm>
            <a:off x="1734513" y="1701151"/>
            <a:ext cx="9995968" cy="1159292"/>
            <a:chOff x="1819514" y="2536636"/>
            <a:chExt cx="9995968" cy="1159292"/>
          </a:xfrm>
        </p:grpSpPr>
        <p:sp>
          <p:nvSpPr>
            <p:cNvPr id="7" name="TextBox 6">
              <a:extLst>
                <a:ext uri="{FF2B5EF4-FFF2-40B4-BE49-F238E27FC236}">
                  <a16:creationId xmlns:a16="http://schemas.microsoft.com/office/drawing/2014/main" id="{5C4E8C05-7154-D800-325C-39B46B495D5A}"/>
                </a:ext>
              </a:extLst>
            </p:cNvPr>
            <p:cNvSpPr txBox="1"/>
            <p:nvPr/>
          </p:nvSpPr>
          <p:spPr>
            <a:xfrm>
              <a:off x="2155024" y="2536636"/>
              <a:ext cx="9660458" cy="1159292"/>
            </a:xfrm>
            <a:prstGeom prst="rect">
              <a:avLst/>
            </a:prstGeom>
            <a:noFill/>
          </p:spPr>
          <p:txBody>
            <a:bodyPr wrap="square" rtlCol="0" anchor="t">
              <a:spAutoFit/>
            </a:bodyPr>
            <a:lstStyle/>
            <a:p>
              <a:pPr algn="just">
                <a:lnSpc>
                  <a:spcPct val="150000"/>
                </a:lnSpc>
              </a:pPr>
              <a:r>
                <a:rPr lang="en-US" sz="1600">
                  <a:latin typeface="Roboto" panose="02000000000000000000" pitchFamily="2" charset="0"/>
                  <a:ea typeface="Roboto" panose="02000000000000000000" pitchFamily="2" charset="0"/>
                </a:rPr>
                <a:t>Dữ liệu trong NFC Chip của CCCD gắn Chip có thể đọc được bằng các phần mềm hỗ trợ đọc NFC bình thường nhưng trước khi gửi đi xác thực phải được kiểm tra đảm bảo toàn vẹn dữ liệu giữa tất cả các DG bằng các thuật toán kiểm tra (PA - Passive Authentication).</a:t>
              </a:r>
              <a:endParaRPr lang="en-US" sz="1600" dirty="0">
                <a:latin typeface="Roboto" panose="02000000000000000000" pitchFamily="2" charset="0"/>
                <a:ea typeface="Roboto" panose="02000000000000000000" pitchFamily="2" charset="0"/>
              </a:endParaRPr>
            </a:p>
          </p:txBody>
        </p:sp>
        <p:sp>
          <p:nvSpPr>
            <p:cNvPr id="12" name="Oval 11">
              <a:extLst>
                <a:ext uri="{FF2B5EF4-FFF2-40B4-BE49-F238E27FC236}">
                  <a16:creationId xmlns:a16="http://schemas.microsoft.com/office/drawing/2014/main" id="{E3E6EC36-3C3E-BA26-46D8-3DCF75F4A6A5}"/>
                </a:ext>
              </a:extLst>
            </p:cNvPr>
            <p:cNvSpPr/>
            <p:nvPr/>
          </p:nvSpPr>
          <p:spPr>
            <a:xfrm>
              <a:off x="1819514" y="2729818"/>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F533BC2-9791-C18F-BC70-421812FFBD28}"/>
              </a:ext>
            </a:extLst>
          </p:cNvPr>
          <p:cNvGrpSpPr/>
          <p:nvPr/>
        </p:nvGrpSpPr>
        <p:grpSpPr>
          <a:xfrm>
            <a:off x="1734513" y="3013312"/>
            <a:ext cx="9995968" cy="420628"/>
            <a:chOff x="1819514" y="3848797"/>
            <a:chExt cx="9995968" cy="420628"/>
          </a:xfrm>
        </p:grpSpPr>
        <p:sp>
          <p:nvSpPr>
            <p:cNvPr id="8" name="TextBox 7">
              <a:extLst>
                <a:ext uri="{FF2B5EF4-FFF2-40B4-BE49-F238E27FC236}">
                  <a16:creationId xmlns:a16="http://schemas.microsoft.com/office/drawing/2014/main" id="{DDAA389E-6B96-6283-C54E-60E444926A5E}"/>
                </a:ext>
              </a:extLst>
            </p:cNvPr>
            <p:cNvSpPr txBox="1"/>
            <p:nvPr/>
          </p:nvSpPr>
          <p:spPr>
            <a:xfrm>
              <a:off x="2155024" y="3848797"/>
              <a:ext cx="9660458" cy="420628"/>
            </a:xfrm>
            <a:prstGeom prst="rect">
              <a:avLst/>
            </a:prstGeom>
            <a:noFill/>
          </p:spPr>
          <p:txBody>
            <a:bodyPr wrap="square" rtlCol="0" anchor="t">
              <a:spAutoFit/>
            </a:bodyPr>
            <a:lstStyle/>
            <a:p>
              <a:pPr algn="just">
                <a:lnSpc>
                  <a:spcPct val="150000"/>
                </a:lnSpc>
              </a:pPr>
              <a:r>
                <a:rPr lang="en-US" sz="1600">
                  <a:latin typeface="Roboto" panose="02000000000000000000" pitchFamily="2" charset="0"/>
                  <a:ea typeface="Roboto" panose="02000000000000000000" pitchFamily="2" charset="0"/>
                </a:rPr>
                <a:t>Dữ liệu trong NFC Chip của CCCD gắn Chip được ký số và chỉ có thể xác thực hợp pháp bởi Bộ Công an.</a:t>
              </a:r>
              <a:endParaRPr lang="en-US" sz="1600" dirty="0">
                <a:latin typeface="Roboto" panose="02000000000000000000" pitchFamily="2" charset="0"/>
                <a:ea typeface="Roboto" panose="02000000000000000000" pitchFamily="2" charset="0"/>
              </a:endParaRPr>
            </a:p>
          </p:txBody>
        </p:sp>
        <p:sp>
          <p:nvSpPr>
            <p:cNvPr id="14" name="Oval 13">
              <a:extLst>
                <a:ext uri="{FF2B5EF4-FFF2-40B4-BE49-F238E27FC236}">
                  <a16:creationId xmlns:a16="http://schemas.microsoft.com/office/drawing/2014/main" id="{8FA72EBA-ECE5-EBDC-893C-C5DAFBDF5132}"/>
                </a:ext>
              </a:extLst>
            </p:cNvPr>
            <p:cNvSpPr/>
            <p:nvPr/>
          </p:nvSpPr>
          <p:spPr>
            <a:xfrm>
              <a:off x="1819514" y="3986309"/>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9A2D7E5C-134C-78C2-CF34-F7EE56B4D4F6}"/>
              </a:ext>
            </a:extLst>
          </p:cNvPr>
          <p:cNvGrpSpPr/>
          <p:nvPr/>
        </p:nvGrpSpPr>
        <p:grpSpPr>
          <a:xfrm>
            <a:off x="1734513" y="3516458"/>
            <a:ext cx="9970176" cy="789960"/>
            <a:chOff x="1845306" y="4351943"/>
            <a:chExt cx="9970176" cy="789960"/>
          </a:xfrm>
        </p:grpSpPr>
        <p:sp>
          <p:nvSpPr>
            <p:cNvPr id="9" name="TextBox 8">
              <a:extLst>
                <a:ext uri="{FF2B5EF4-FFF2-40B4-BE49-F238E27FC236}">
                  <a16:creationId xmlns:a16="http://schemas.microsoft.com/office/drawing/2014/main" id="{B313BA50-145E-7F91-23B6-0255D4E3F4BB}"/>
                </a:ext>
              </a:extLst>
            </p:cNvPr>
            <p:cNvSpPr txBox="1"/>
            <p:nvPr/>
          </p:nvSpPr>
          <p:spPr>
            <a:xfrm>
              <a:off x="2155024" y="4351943"/>
              <a:ext cx="9660458" cy="789960"/>
            </a:xfrm>
            <a:prstGeom prst="rect">
              <a:avLst/>
            </a:prstGeom>
            <a:noFill/>
          </p:spPr>
          <p:txBody>
            <a:bodyPr wrap="square" rtlCol="0" anchor="t">
              <a:spAutoFit/>
            </a:bodyPr>
            <a:lstStyle/>
            <a:p>
              <a:pPr algn="just">
                <a:lnSpc>
                  <a:spcPct val="150000"/>
                </a:lnSpc>
              </a:pPr>
              <a:r>
                <a:rPr lang="en-US" sz="1600">
                  <a:latin typeface="Roboto" panose="02000000000000000000" pitchFamily="2" charset="0"/>
                  <a:ea typeface="Roboto" panose="02000000000000000000" pitchFamily="2" charset="0"/>
                </a:rPr>
                <a:t>Nếu các phần mềm đọc NFC Chip truy cập thẻ sai quy cách thì thẻ CCCD gắn Chip tự động bị vô hiệu hóa, phải xin cơ quan Công an cấp lại.</a:t>
              </a:r>
              <a:endParaRPr lang="en-US" sz="1600" dirty="0">
                <a:latin typeface="Roboto" panose="02000000000000000000" pitchFamily="2" charset="0"/>
                <a:ea typeface="Roboto" panose="02000000000000000000" pitchFamily="2" charset="0"/>
              </a:endParaRPr>
            </a:p>
          </p:txBody>
        </p:sp>
        <p:sp>
          <p:nvSpPr>
            <p:cNvPr id="15" name="Oval 14">
              <a:extLst>
                <a:ext uri="{FF2B5EF4-FFF2-40B4-BE49-F238E27FC236}">
                  <a16:creationId xmlns:a16="http://schemas.microsoft.com/office/drawing/2014/main" id="{799AAF69-DC43-BE03-41B6-F32C7BD90A83}"/>
                </a:ext>
              </a:extLst>
            </p:cNvPr>
            <p:cNvSpPr/>
            <p:nvPr/>
          </p:nvSpPr>
          <p:spPr>
            <a:xfrm>
              <a:off x="1845306" y="4533156"/>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89A2B3F9-EADC-51EE-8A57-E04C9DF0294F}"/>
              </a:ext>
            </a:extLst>
          </p:cNvPr>
          <p:cNvGrpSpPr/>
          <p:nvPr/>
        </p:nvGrpSpPr>
        <p:grpSpPr>
          <a:xfrm>
            <a:off x="1734513" y="4382917"/>
            <a:ext cx="9970176" cy="789960"/>
            <a:chOff x="1845306" y="5218402"/>
            <a:chExt cx="9970176" cy="789960"/>
          </a:xfrm>
        </p:grpSpPr>
        <p:sp>
          <p:nvSpPr>
            <p:cNvPr id="10" name="TextBox 9">
              <a:extLst>
                <a:ext uri="{FF2B5EF4-FFF2-40B4-BE49-F238E27FC236}">
                  <a16:creationId xmlns:a16="http://schemas.microsoft.com/office/drawing/2014/main" id="{C9935D13-F64A-21E9-32C1-97837312F32C}"/>
                </a:ext>
              </a:extLst>
            </p:cNvPr>
            <p:cNvSpPr txBox="1"/>
            <p:nvPr/>
          </p:nvSpPr>
          <p:spPr>
            <a:xfrm>
              <a:off x="2155024" y="5218402"/>
              <a:ext cx="9660458" cy="789960"/>
            </a:xfrm>
            <a:prstGeom prst="rect">
              <a:avLst/>
            </a:prstGeom>
            <a:noFill/>
          </p:spPr>
          <p:txBody>
            <a:bodyPr wrap="square" rtlCol="0" anchor="t">
              <a:spAutoFit/>
            </a:bodyPr>
            <a:lstStyle/>
            <a:p>
              <a:pPr algn="just">
                <a:lnSpc>
                  <a:spcPct val="150000"/>
                </a:lnSpc>
              </a:pPr>
              <a:r>
                <a:rPr lang="en-US" sz="1600">
                  <a:latin typeface="Roboto" panose="02000000000000000000" pitchFamily="2" charset="0"/>
                  <a:ea typeface="Roboto" panose="02000000000000000000" pitchFamily="2" charset="0"/>
                </a:rPr>
                <a:t>Dữ liệu gửi từ các ứng dụng/SDK để được xác thực đều là dữ liệu mã hóa, không phải dữ liệu có thể đọc được bình thường.</a:t>
              </a:r>
              <a:endParaRPr lang="en-US" sz="1600" dirty="0">
                <a:latin typeface="Roboto" panose="02000000000000000000" pitchFamily="2" charset="0"/>
                <a:ea typeface="Roboto" panose="02000000000000000000" pitchFamily="2" charset="0"/>
              </a:endParaRPr>
            </a:p>
          </p:txBody>
        </p:sp>
        <p:sp>
          <p:nvSpPr>
            <p:cNvPr id="16" name="Oval 15">
              <a:extLst>
                <a:ext uri="{FF2B5EF4-FFF2-40B4-BE49-F238E27FC236}">
                  <a16:creationId xmlns:a16="http://schemas.microsoft.com/office/drawing/2014/main" id="{177751C5-8BC2-04F9-D4E0-7297302A1C84}"/>
                </a:ext>
              </a:extLst>
            </p:cNvPr>
            <p:cNvSpPr/>
            <p:nvPr/>
          </p:nvSpPr>
          <p:spPr>
            <a:xfrm>
              <a:off x="1845306" y="5394549"/>
              <a:ext cx="141874" cy="14187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Rounded Corners 22">
            <a:extLst>
              <a:ext uri="{FF2B5EF4-FFF2-40B4-BE49-F238E27FC236}">
                <a16:creationId xmlns:a16="http://schemas.microsoft.com/office/drawing/2014/main" id="{C93A5D8D-F00C-0A31-921C-B08917487E5C}"/>
              </a:ext>
            </a:extLst>
          </p:cNvPr>
          <p:cNvSpPr/>
          <p:nvPr/>
        </p:nvSpPr>
        <p:spPr>
          <a:xfrm>
            <a:off x="2065709" y="5262282"/>
            <a:ext cx="9471867" cy="1595718"/>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B313D53E-7206-C21B-B936-A116B34E9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710" y="5366142"/>
            <a:ext cx="8359864" cy="1409822"/>
          </a:xfrm>
          <a:prstGeom prst="rect">
            <a:avLst/>
          </a:prstGeom>
        </p:spPr>
      </p:pic>
      <p:grpSp>
        <p:nvGrpSpPr>
          <p:cNvPr id="27" name="Group 26">
            <a:extLst>
              <a:ext uri="{FF2B5EF4-FFF2-40B4-BE49-F238E27FC236}">
                <a16:creationId xmlns:a16="http://schemas.microsoft.com/office/drawing/2014/main" id="{171E9C34-2157-A99F-A970-A0C7CD525C35}"/>
              </a:ext>
            </a:extLst>
          </p:cNvPr>
          <p:cNvGrpSpPr/>
          <p:nvPr/>
        </p:nvGrpSpPr>
        <p:grpSpPr>
          <a:xfrm>
            <a:off x="3924063" y="51337"/>
            <a:ext cx="663371" cy="663371"/>
            <a:chOff x="3924063" y="51337"/>
            <a:chExt cx="663371" cy="663371"/>
          </a:xfrm>
        </p:grpSpPr>
        <p:sp>
          <p:nvSpPr>
            <p:cNvPr id="5" name="Oval 4">
              <a:extLst>
                <a:ext uri="{FF2B5EF4-FFF2-40B4-BE49-F238E27FC236}">
                  <a16:creationId xmlns:a16="http://schemas.microsoft.com/office/drawing/2014/main" id="{B4BF983B-2DC6-ADDC-DE84-91C16E9BFBC2}"/>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Atom outline">
              <a:extLst>
                <a:ext uri="{FF2B5EF4-FFF2-40B4-BE49-F238E27FC236}">
                  <a16:creationId xmlns:a16="http://schemas.microsoft.com/office/drawing/2014/main" id="{E14B7091-25BD-898D-740F-F6E3776471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238" y="86512"/>
              <a:ext cx="593020" cy="593020"/>
            </a:xfrm>
            <a:prstGeom prst="rect">
              <a:avLst/>
            </a:prstGeom>
          </p:spPr>
        </p:pic>
      </p:grpSp>
    </p:spTree>
    <p:extLst>
      <p:ext uri="{BB962C8B-B14F-4D97-AF65-F5344CB8AC3E}">
        <p14:creationId xmlns:p14="http://schemas.microsoft.com/office/powerpoint/2010/main" val="3772359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B49379A-146A-E9A6-B616-4130B298395B}"/>
              </a:ext>
            </a:extLst>
          </p:cNvPr>
          <p:cNvGrpSpPr/>
          <p:nvPr/>
        </p:nvGrpSpPr>
        <p:grpSpPr>
          <a:xfrm>
            <a:off x="2560402" y="0"/>
            <a:ext cx="8435187" cy="763279"/>
            <a:chOff x="4279297" y="-20719"/>
            <a:chExt cx="7912704" cy="763279"/>
          </a:xfrm>
        </p:grpSpPr>
        <p:sp>
          <p:nvSpPr>
            <p:cNvPr id="4" name="Rectangle 3">
              <a:extLst>
                <a:ext uri="{FF2B5EF4-FFF2-40B4-BE49-F238E27FC236}">
                  <a16:creationId xmlns:a16="http://schemas.microsoft.com/office/drawing/2014/main" id="{04858C0D-3020-58C1-EF87-08786FFA6346}"/>
                </a:ext>
              </a:extLst>
            </p:cNvPr>
            <p:cNvSpPr/>
            <p:nvPr/>
          </p:nvSpPr>
          <p:spPr>
            <a:xfrm>
              <a:off x="4279297" y="-20719"/>
              <a:ext cx="791270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4854102" y="83921"/>
              <a:ext cx="7272169" cy="553998"/>
            </a:xfrm>
            <a:prstGeom prst="rect">
              <a:avLst/>
            </a:prstGeom>
            <a:noFill/>
          </p:spPr>
          <p:txBody>
            <a:bodyPr wrap="square" rtlCol="0">
              <a:spAutoFit/>
            </a:bodyPr>
            <a:lstStyle/>
            <a:p>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Quy trình tích hợp sử dụng App Check ID</a:t>
              </a:r>
            </a:p>
          </p:txBody>
        </p:sp>
      </p:grpSp>
      <p:pic>
        <p:nvPicPr>
          <p:cNvPr id="6" name="image10.png">
            <a:extLst>
              <a:ext uri="{FF2B5EF4-FFF2-40B4-BE49-F238E27FC236}">
                <a16:creationId xmlns:a16="http://schemas.microsoft.com/office/drawing/2014/main" id="{F61BD345-36F5-F4A0-2DFA-0BC98A1D75E5}"/>
              </a:ext>
            </a:extLst>
          </p:cNvPr>
          <p:cNvPicPr/>
          <p:nvPr/>
        </p:nvPicPr>
        <p:blipFill>
          <a:blip r:embed="rId2"/>
          <a:srcRect/>
          <a:stretch>
            <a:fillRect/>
          </a:stretch>
        </p:blipFill>
        <p:spPr>
          <a:xfrm>
            <a:off x="2685900" y="942040"/>
            <a:ext cx="7910383" cy="5668325"/>
          </a:xfrm>
          <a:prstGeom prst="rect">
            <a:avLst/>
          </a:prstGeom>
          <a:ln/>
        </p:spPr>
      </p:pic>
      <p:grpSp>
        <p:nvGrpSpPr>
          <p:cNvPr id="5" name="Group 4">
            <a:extLst>
              <a:ext uri="{FF2B5EF4-FFF2-40B4-BE49-F238E27FC236}">
                <a16:creationId xmlns:a16="http://schemas.microsoft.com/office/drawing/2014/main" id="{B3F014A7-9542-6D72-09DD-EFA6092C9168}"/>
              </a:ext>
            </a:extLst>
          </p:cNvPr>
          <p:cNvGrpSpPr/>
          <p:nvPr/>
        </p:nvGrpSpPr>
        <p:grpSpPr>
          <a:xfrm>
            <a:off x="2091308" y="49953"/>
            <a:ext cx="663371" cy="663371"/>
            <a:chOff x="3924063" y="51337"/>
            <a:chExt cx="663371" cy="663371"/>
          </a:xfrm>
        </p:grpSpPr>
        <p:sp>
          <p:nvSpPr>
            <p:cNvPr id="7" name="Oval 6">
              <a:extLst>
                <a:ext uri="{FF2B5EF4-FFF2-40B4-BE49-F238E27FC236}">
                  <a16:creationId xmlns:a16="http://schemas.microsoft.com/office/drawing/2014/main" id="{6A772536-6F85-83AF-BA1B-6F4FB7E2178F}"/>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Atom outline">
              <a:extLst>
                <a:ext uri="{FF2B5EF4-FFF2-40B4-BE49-F238E27FC236}">
                  <a16:creationId xmlns:a16="http://schemas.microsoft.com/office/drawing/2014/main" id="{DC84886B-AC3F-DD67-3F5E-82FDEAB505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238" y="86512"/>
              <a:ext cx="593020" cy="593020"/>
            </a:xfrm>
            <a:prstGeom prst="rect">
              <a:avLst/>
            </a:prstGeom>
          </p:spPr>
        </p:pic>
      </p:grpSp>
    </p:spTree>
    <p:extLst>
      <p:ext uri="{BB962C8B-B14F-4D97-AF65-F5344CB8AC3E}">
        <p14:creationId xmlns:p14="http://schemas.microsoft.com/office/powerpoint/2010/main" val="280661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79B5C40-D178-56EB-3F89-1F8A55ED0B41}"/>
              </a:ext>
            </a:extLst>
          </p:cNvPr>
          <p:cNvPicPr>
            <a:picLocks noChangeAspect="1"/>
          </p:cNvPicPr>
          <p:nvPr/>
        </p:nvPicPr>
        <p:blipFill>
          <a:blip r:embed="rId2"/>
          <a:stretch>
            <a:fillRect/>
          </a:stretch>
        </p:blipFill>
        <p:spPr>
          <a:xfrm>
            <a:off x="1779336" y="1430333"/>
            <a:ext cx="9995334" cy="4679104"/>
          </a:xfrm>
          <a:prstGeom prst="rect">
            <a:avLst/>
          </a:prstGeom>
        </p:spPr>
      </p:pic>
      <p:grpSp>
        <p:nvGrpSpPr>
          <p:cNvPr id="8" name="Group 7">
            <a:extLst>
              <a:ext uri="{FF2B5EF4-FFF2-40B4-BE49-F238E27FC236}">
                <a16:creationId xmlns:a16="http://schemas.microsoft.com/office/drawing/2014/main" id="{5B5359B6-2816-B44C-7A7C-2E32637B5A5E}"/>
              </a:ext>
            </a:extLst>
          </p:cNvPr>
          <p:cNvGrpSpPr/>
          <p:nvPr/>
        </p:nvGrpSpPr>
        <p:grpSpPr>
          <a:xfrm>
            <a:off x="1908284" y="384459"/>
            <a:ext cx="8850872" cy="447869"/>
            <a:chOff x="3756814" y="1017128"/>
            <a:chExt cx="8850872" cy="447869"/>
          </a:xfrm>
        </p:grpSpPr>
        <p:sp>
          <p:nvSpPr>
            <p:cNvPr id="9" name="Oval 8">
              <a:extLst>
                <a:ext uri="{FF2B5EF4-FFF2-40B4-BE49-F238E27FC236}">
                  <a16:creationId xmlns:a16="http://schemas.microsoft.com/office/drawing/2014/main" id="{A8F82186-C05C-D9E3-8F25-156E20FFCFB6}"/>
                </a:ext>
              </a:extLst>
            </p:cNvPr>
            <p:cNvSpPr/>
            <p:nvPr/>
          </p:nvSpPr>
          <p:spPr>
            <a:xfrm>
              <a:off x="3756814" y="1017128"/>
              <a:ext cx="447869" cy="44786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744B4AA8-BE65-5589-E20B-35617A1D7DED}"/>
                </a:ext>
              </a:extLst>
            </p:cNvPr>
            <p:cNvSpPr txBox="1"/>
            <p:nvPr/>
          </p:nvSpPr>
          <p:spPr>
            <a:xfrm>
              <a:off x="4279296" y="1041623"/>
              <a:ext cx="8328390" cy="400110"/>
            </a:xfrm>
            <a:prstGeom prst="rect">
              <a:avLst/>
            </a:prstGeom>
            <a:noFill/>
          </p:spPr>
          <p:txBody>
            <a:bodyPr wrap="square" rtlCol="0">
              <a:spAutoFit/>
            </a:bodyPr>
            <a:lstStyle/>
            <a:p>
              <a:r>
                <a:rPr lang="fr-FR"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Giải pháp tự động hóa kiểm tra thẻ </a:t>
              </a:r>
              <a:r>
                <a:rPr lang="fr-FR" sz="2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CCCD</a:t>
              </a:r>
              <a:r>
                <a:rPr lang="fr-FR"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 gắn Chip tại quầy giao dịch</a:t>
              </a:r>
            </a:p>
          </p:txBody>
        </p:sp>
      </p:grpSp>
    </p:spTree>
    <p:extLst>
      <p:ext uri="{BB962C8B-B14F-4D97-AF65-F5344CB8AC3E}">
        <p14:creationId xmlns:p14="http://schemas.microsoft.com/office/powerpoint/2010/main" val="741810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5B5359B6-2816-B44C-7A7C-2E32637B5A5E}"/>
              </a:ext>
            </a:extLst>
          </p:cNvPr>
          <p:cNvGrpSpPr/>
          <p:nvPr/>
        </p:nvGrpSpPr>
        <p:grpSpPr>
          <a:xfrm>
            <a:off x="1779336" y="401551"/>
            <a:ext cx="9167066" cy="447869"/>
            <a:chOff x="3756814" y="1017128"/>
            <a:chExt cx="9167066" cy="447869"/>
          </a:xfrm>
        </p:grpSpPr>
        <p:sp>
          <p:nvSpPr>
            <p:cNvPr id="9" name="Oval 8">
              <a:extLst>
                <a:ext uri="{FF2B5EF4-FFF2-40B4-BE49-F238E27FC236}">
                  <a16:creationId xmlns:a16="http://schemas.microsoft.com/office/drawing/2014/main" id="{A8F82186-C05C-D9E3-8F25-156E20FFCFB6}"/>
                </a:ext>
              </a:extLst>
            </p:cNvPr>
            <p:cNvSpPr/>
            <p:nvPr/>
          </p:nvSpPr>
          <p:spPr>
            <a:xfrm>
              <a:off x="3756814" y="1017128"/>
              <a:ext cx="447869" cy="44786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744B4AA8-BE65-5589-E20B-35617A1D7DED}"/>
                </a:ext>
              </a:extLst>
            </p:cNvPr>
            <p:cNvSpPr txBox="1"/>
            <p:nvPr/>
          </p:nvSpPr>
          <p:spPr>
            <a:xfrm>
              <a:off x="4279296" y="1041623"/>
              <a:ext cx="8644584" cy="400110"/>
            </a:xfrm>
            <a:prstGeom prst="rect">
              <a:avLst/>
            </a:prstGeom>
            <a:noFill/>
          </p:spPr>
          <p:txBody>
            <a:bodyPr wrap="square" rtlCol="0">
              <a:spAutoFit/>
            </a:bodyPr>
            <a:lstStyle/>
            <a:p>
              <a:r>
                <a:rPr lang="fr-FR"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Giải pháp tự động hóa kiểm tra thẻ </a:t>
              </a:r>
              <a:r>
                <a:rPr lang="fr-FR" sz="2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CCCD</a:t>
              </a:r>
              <a:r>
                <a:rPr lang="fr-FR"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 gắn Chip trên thiết bị di động</a:t>
              </a:r>
            </a:p>
          </p:txBody>
        </p:sp>
      </p:grpSp>
      <p:pic>
        <p:nvPicPr>
          <p:cNvPr id="6" name="Picture 5">
            <a:extLst>
              <a:ext uri="{FF2B5EF4-FFF2-40B4-BE49-F238E27FC236}">
                <a16:creationId xmlns:a16="http://schemas.microsoft.com/office/drawing/2014/main" id="{43CFF8FB-7F26-AA66-CA1A-C1658B4424C8}"/>
              </a:ext>
            </a:extLst>
          </p:cNvPr>
          <p:cNvPicPr>
            <a:picLocks noChangeAspect="1"/>
          </p:cNvPicPr>
          <p:nvPr/>
        </p:nvPicPr>
        <p:blipFill>
          <a:blip r:embed="rId2"/>
          <a:stretch>
            <a:fillRect/>
          </a:stretch>
        </p:blipFill>
        <p:spPr>
          <a:xfrm>
            <a:off x="2003270" y="1544049"/>
            <a:ext cx="9543842" cy="4887905"/>
          </a:xfrm>
          <a:prstGeom prst="rect">
            <a:avLst/>
          </a:prstGeom>
        </p:spPr>
      </p:pic>
    </p:spTree>
    <p:extLst>
      <p:ext uri="{BB962C8B-B14F-4D97-AF65-F5344CB8AC3E}">
        <p14:creationId xmlns:p14="http://schemas.microsoft.com/office/powerpoint/2010/main" val="3781067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3120974" y="3109496"/>
            <a:ext cx="6869477" cy="627530"/>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B49379A-146A-E9A6-B616-4130B298395B}"/>
              </a:ext>
            </a:extLst>
          </p:cNvPr>
          <p:cNvGrpSpPr/>
          <p:nvPr/>
        </p:nvGrpSpPr>
        <p:grpSpPr>
          <a:xfrm>
            <a:off x="4225450" y="12253"/>
            <a:ext cx="4368630" cy="763279"/>
            <a:chOff x="8197524" y="-20719"/>
            <a:chExt cx="4098033" cy="763279"/>
          </a:xfrm>
        </p:grpSpPr>
        <p:sp>
          <p:nvSpPr>
            <p:cNvPr id="4" name="Rectangle 3">
              <a:extLst>
                <a:ext uri="{FF2B5EF4-FFF2-40B4-BE49-F238E27FC236}">
                  <a16:creationId xmlns:a16="http://schemas.microsoft.com/office/drawing/2014/main" id="{04858C0D-3020-58C1-EF87-08786FFA6346}"/>
                </a:ext>
              </a:extLst>
            </p:cNvPr>
            <p:cNvSpPr/>
            <p:nvPr/>
          </p:nvSpPr>
          <p:spPr>
            <a:xfrm>
              <a:off x="8197524" y="-20719"/>
              <a:ext cx="3994476"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8439160" y="83921"/>
              <a:ext cx="3856397" cy="553998"/>
            </a:xfrm>
            <a:prstGeom prst="rect">
              <a:avLst/>
            </a:prstGeom>
            <a:noFill/>
          </p:spPr>
          <p:txBody>
            <a:bodyPr wrap="square" rtlCol="0">
              <a:spAutoFit/>
            </a:bodyPr>
            <a:lstStyle/>
            <a:p>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Đầu đọc thẻ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CheckID</a:t>
              </a:r>
              <a:endPar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6" name="Group 5">
            <a:extLst>
              <a:ext uri="{FF2B5EF4-FFF2-40B4-BE49-F238E27FC236}">
                <a16:creationId xmlns:a16="http://schemas.microsoft.com/office/drawing/2014/main" id="{AC881EA1-E3BF-AA20-EFD0-8D8BE71593F8}"/>
              </a:ext>
            </a:extLst>
          </p:cNvPr>
          <p:cNvGrpSpPr/>
          <p:nvPr/>
        </p:nvGrpSpPr>
        <p:grpSpPr>
          <a:xfrm>
            <a:off x="772283" y="1427824"/>
            <a:ext cx="2306973" cy="3784613"/>
            <a:chOff x="421546" y="1107674"/>
            <a:chExt cx="2306973" cy="3784613"/>
          </a:xfrm>
        </p:grpSpPr>
        <p:sp>
          <p:nvSpPr>
            <p:cNvPr id="7" name="Rectangle: Rounded Corners 6">
              <a:extLst>
                <a:ext uri="{FF2B5EF4-FFF2-40B4-BE49-F238E27FC236}">
                  <a16:creationId xmlns:a16="http://schemas.microsoft.com/office/drawing/2014/main" id="{EC708943-5BEF-AB94-42F3-5C98E1F71F19}"/>
                </a:ext>
              </a:extLst>
            </p:cNvPr>
            <p:cNvSpPr/>
            <p:nvPr/>
          </p:nvSpPr>
          <p:spPr>
            <a:xfrm>
              <a:off x="421546" y="1107674"/>
              <a:ext cx="2306973" cy="3363985"/>
            </a:xfrm>
            <a:prstGeom prst="roundRect">
              <a:avLst/>
            </a:prstGeom>
            <a:blipFill>
              <a:blip r:embed="rId2"/>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143D592-DAC0-1359-2CA8-73AE21FC71D4}"/>
                </a:ext>
              </a:extLst>
            </p:cNvPr>
            <p:cNvSpPr txBox="1"/>
            <p:nvPr/>
          </p:nvSpPr>
          <p:spPr>
            <a:xfrm>
              <a:off x="511728" y="4471659"/>
              <a:ext cx="1954036" cy="420628"/>
            </a:xfrm>
            <a:prstGeom prst="rect">
              <a:avLst/>
            </a:prstGeom>
            <a:noFill/>
          </p:spPr>
          <p:txBody>
            <a:bodyPr wrap="square" rtlCol="0" anchor="t">
              <a:spAutoFit/>
            </a:bodyPr>
            <a:lstStyle/>
            <a:p>
              <a:pPr algn="ctr">
                <a:lnSpc>
                  <a:spcPct val="150000"/>
                </a:lnSpc>
              </a:pPr>
              <a:r>
                <a:rPr lang="en-US" sz="1600" b="1" dirty="0">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ID BOX One 152</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9" name="Group 8">
            <a:extLst>
              <a:ext uri="{FF2B5EF4-FFF2-40B4-BE49-F238E27FC236}">
                <a16:creationId xmlns:a16="http://schemas.microsoft.com/office/drawing/2014/main" id="{0A461141-CA27-AC87-F184-7AAF36F6687A}"/>
              </a:ext>
            </a:extLst>
          </p:cNvPr>
          <p:cNvGrpSpPr/>
          <p:nvPr/>
        </p:nvGrpSpPr>
        <p:grpSpPr>
          <a:xfrm>
            <a:off x="3582300" y="1417959"/>
            <a:ext cx="2306973" cy="3784613"/>
            <a:chOff x="3405464" y="1107674"/>
            <a:chExt cx="2306973" cy="3784613"/>
          </a:xfrm>
        </p:grpSpPr>
        <p:sp>
          <p:nvSpPr>
            <p:cNvPr id="10" name="Rectangle: Rounded Corners 9">
              <a:extLst>
                <a:ext uri="{FF2B5EF4-FFF2-40B4-BE49-F238E27FC236}">
                  <a16:creationId xmlns:a16="http://schemas.microsoft.com/office/drawing/2014/main" id="{78E2331A-7BD7-3D01-16FD-60F0C42F2CDD}"/>
                </a:ext>
              </a:extLst>
            </p:cNvPr>
            <p:cNvSpPr/>
            <p:nvPr/>
          </p:nvSpPr>
          <p:spPr>
            <a:xfrm>
              <a:off x="3405464" y="1107674"/>
              <a:ext cx="2306973" cy="3363985"/>
            </a:xfrm>
            <a:prstGeom prst="roundRect">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D64093F-AEC8-E343-FF19-9568A076C101}"/>
                </a:ext>
              </a:extLst>
            </p:cNvPr>
            <p:cNvSpPr txBox="1"/>
            <p:nvPr/>
          </p:nvSpPr>
          <p:spPr>
            <a:xfrm>
              <a:off x="3553108" y="4471659"/>
              <a:ext cx="1954036" cy="420628"/>
            </a:xfrm>
            <a:prstGeom prst="rect">
              <a:avLst/>
            </a:prstGeom>
            <a:noFill/>
          </p:spPr>
          <p:txBody>
            <a:bodyPr wrap="square" rtlCol="0" anchor="t">
              <a:spAutoFit/>
            </a:bodyPr>
            <a:lstStyle/>
            <a:p>
              <a:pPr algn="ctr">
                <a:lnSpc>
                  <a:spcPct val="150000"/>
                </a:lnSpc>
              </a:pPr>
              <a:r>
                <a:rPr lang="en-US" sz="1600" b="1" dirty="0">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14" name="Rectangle 13">
            <a:extLst>
              <a:ext uri="{FF2B5EF4-FFF2-40B4-BE49-F238E27FC236}">
                <a16:creationId xmlns:a16="http://schemas.microsoft.com/office/drawing/2014/main" id="{011107CF-1644-8798-4CB9-BA113FD13B72}"/>
              </a:ext>
            </a:extLst>
          </p:cNvPr>
          <p:cNvSpPr/>
          <p:nvPr/>
        </p:nvSpPr>
        <p:spPr>
          <a:xfrm>
            <a:off x="627530" y="5924550"/>
            <a:ext cx="11564470" cy="9334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FC2A21D4-1E47-C343-1627-611698309805}"/>
              </a:ext>
            </a:extLst>
          </p:cNvPr>
          <p:cNvGrpSpPr/>
          <p:nvPr/>
        </p:nvGrpSpPr>
        <p:grpSpPr>
          <a:xfrm>
            <a:off x="3783369" y="62206"/>
            <a:ext cx="663371" cy="663371"/>
            <a:chOff x="3924063" y="51337"/>
            <a:chExt cx="663371" cy="663371"/>
          </a:xfrm>
        </p:grpSpPr>
        <p:sp>
          <p:nvSpPr>
            <p:cNvPr id="24" name="Oval 23">
              <a:extLst>
                <a:ext uri="{FF2B5EF4-FFF2-40B4-BE49-F238E27FC236}">
                  <a16:creationId xmlns:a16="http://schemas.microsoft.com/office/drawing/2014/main" id="{9FBEE168-E3A2-CF41-AD35-8EBC73D7CFEE}"/>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Atom outline">
              <a:extLst>
                <a:ext uri="{FF2B5EF4-FFF2-40B4-BE49-F238E27FC236}">
                  <a16:creationId xmlns:a16="http://schemas.microsoft.com/office/drawing/2014/main" id="{3D785252-A8F2-1212-1545-C796ACF8C62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59238" y="86512"/>
              <a:ext cx="593020" cy="593020"/>
            </a:xfrm>
            <a:prstGeom prst="rect">
              <a:avLst/>
            </a:prstGeom>
          </p:spPr>
        </p:pic>
      </p:grpSp>
      <p:grpSp>
        <p:nvGrpSpPr>
          <p:cNvPr id="30" name="Group 29">
            <a:extLst>
              <a:ext uri="{FF2B5EF4-FFF2-40B4-BE49-F238E27FC236}">
                <a16:creationId xmlns:a16="http://schemas.microsoft.com/office/drawing/2014/main" id="{8F451319-B805-C3E1-DD6A-0CFCF39C1D97}"/>
              </a:ext>
            </a:extLst>
          </p:cNvPr>
          <p:cNvGrpSpPr/>
          <p:nvPr/>
        </p:nvGrpSpPr>
        <p:grpSpPr>
          <a:xfrm>
            <a:off x="6392317" y="1672552"/>
            <a:ext cx="2037189" cy="3537346"/>
            <a:chOff x="3469955" y="1354941"/>
            <a:chExt cx="2037189" cy="3537346"/>
          </a:xfrm>
        </p:grpSpPr>
        <p:sp>
          <p:nvSpPr>
            <p:cNvPr id="31" name="Rectangle: Rounded Corners 30">
              <a:extLst>
                <a:ext uri="{FF2B5EF4-FFF2-40B4-BE49-F238E27FC236}">
                  <a16:creationId xmlns:a16="http://schemas.microsoft.com/office/drawing/2014/main" id="{DFB51C9F-B11A-2504-26FE-4D5C0710C1F4}"/>
                </a:ext>
              </a:extLst>
            </p:cNvPr>
            <p:cNvSpPr/>
            <p:nvPr/>
          </p:nvSpPr>
          <p:spPr>
            <a:xfrm>
              <a:off x="3469955" y="1354941"/>
              <a:ext cx="1987031" cy="2897452"/>
            </a:xfrm>
            <a:prstGeom prst="round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03E3B840-F4F7-E99B-699F-539F89F110B6}"/>
                </a:ext>
              </a:extLst>
            </p:cNvPr>
            <p:cNvSpPr txBox="1"/>
            <p:nvPr/>
          </p:nvSpPr>
          <p:spPr>
            <a:xfrm>
              <a:off x="3553108" y="4471659"/>
              <a:ext cx="1954036" cy="420628"/>
            </a:xfrm>
            <a:prstGeom prst="rect">
              <a:avLst/>
            </a:prstGeom>
            <a:noFill/>
          </p:spPr>
          <p:txBody>
            <a:bodyPr wrap="square" rtlCol="0" anchor="t">
              <a:spAutoFit/>
            </a:bodyPr>
            <a:lstStyle/>
            <a:p>
              <a:pPr algn="ctr">
                <a:lnSpc>
                  <a:spcPct val="150000"/>
                </a:lnSpc>
              </a:pPr>
              <a:r>
                <a:rPr lang="en-US" sz="16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CHECKID</a:t>
              </a:r>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-SR</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35" name="Group 34">
            <a:extLst>
              <a:ext uri="{FF2B5EF4-FFF2-40B4-BE49-F238E27FC236}">
                <a16:creationId xmlns:a16="http://schemas.microsoft.com/office/drawing/2014/main" id="{9A4596D0-8B59-788F-1099-9F43A2E054C2}"/>
              </a:ext>
            </a:extLst>
          </p:cNvPr>
          <p:cNvGrpSpPr/>
          <p:nvPr/>
        </p:nvGrpSpPr>
        <p:grpSpPr>
          <a:xfrm>
            <a:off x="8932549" y="1593262"/>
            <a:ext cx="2851326" cy="3616636"/>
            <a:chOff x="9027799" y="1305265"/>
            <a:chExt cx="2851326" cy="3616636"/>
          </a:xfrm>
        </p:grpSpPr>
        <p:sp>
          <p:nvSpPr>
            <p:cNvPr id="29" name="TextBox 28">
              <a:extLst>
                <a:ext uri="{FF2B5EF4-FFF2-40B4-BE49-F238E27FC236}">
                  <a16:creationId xmlns:a16="http://schemas.microsoft.com/office/drawing/2014/main" id="{CF2EF39A-E29E-6BE1-04C8-6DD2CAFB4132}"/>
                </a:ext>
              </a:extLst>
            </p:cNvPr>
            <p:cNvSpPr txBox="1"/>
            <p:nvPr/>
          </p:nvSpPr>
          <p:spPr>
            <a:xfrm>
              <a:off x="9617393" y="4501273"/>
              <a:ext cx="1954036" cy="420628"/>
            </a:xfrm>
            <a:prstGeom prst="rect">
              <a:avLst/>
            </a:prstGeom>
            <a:noFill/>
          </p:spPr>
          <p:txBody>
            <a:bodyPr wrap="square" rtlCol="0" anchor="t">
              <a:spAutoFit/>
            </a:bodyPr>
            <a:lstStyle/>
            <a:p>
              <a:pPr algn="ctr">
                <a:lnSpc>
                  <a:spcPct val="150000"/>
                </a:lnSpc>
              </a:pPr>
              <a:r>
                <a:rPr lang="en-US" sz="16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BioR502-MRZ</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34" name="Picture 33" descr="A machine with a camera&#10;&#10;Description automatically generated">
              <a:extLst>
                <a:ext uri="{FF2B5EF4-FFF2-40B4-BE49-F238E27FC236}">
                  <a16:creationId xmlns:a16="http://schemas.microsoft.com/office/drawing/2014/main" id="{BBC70C2C-6C01-2F9A-10A5-51E2EE23E586}"/>
                </a:ext>
              </a:extLst>
            </p:cNvPr>
            <p:cNvPicPr>
              <a:picLocks noChangeAspect="1"/>
            </p:cNvPicPr>
            <p:nvPr/>
          </p:nvPicPr>
          <p:blipFill rotWithShape="1">
            <a:blip r:embed="rId7">
              <a:extLst>
                <a:ext uri="{28A0092B-C50C-407E-A947-70E740481C1C}">
                  <a14:useLocalDpi xmlns:a14="http://schemas.microsoft.com/office/drawing/2010/main" val="0"/>
                </a:ext>
              </a:extLst>
            </a:blip>
            <a:srcRect l="18333" t="18889" r="23472" b="17917"/>
            <a:stretch/>
          </p:blipFill>
          <p:spPr>
            <a:xfrm>
              <a:off x="9027799" y="1305265"/>
              <a:ext cx="2851326" cy="3096309"/>
            </a:xfrm>
            <a:prstGeom prst="rect">
              <a:avLst/>
            </a:prstGeom>
          </p:spPr>
        </p:pic>
      </p:grpSp>
    </p:spTree>
    <p:extLst>
      <p:ext uri="{BB962C8B-B14F-4D97-AF65-F5344CB8AC3E}">
        <p14:creationId xmlns:p14="http://schemas.microsoft.com/office/powerpoint/2010/main" val="43545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p:cTn id="7" dur="1500" fill="hold"/>
                                        <p:tgtEl>
                                          <p:spTgt spid="6"/>
                                        </p:tgtEl>
                                        <p:attrNameLst>
                                          <p:attrName>ppt_w</p:attrName>
                                        </p:attrNameLst>
                                      </p:cBhvr>
                                      <p:tavLst>
                                        <p:tav tm="0">
                                          <p:val>
                                            <p:fltVal val="0"/>
                                          </p:val>
                                        </p:tav>
                                        <p:tav tm="100000">
                                          <p:val>
                                            <p:strVal val="#ppt_w"/>
                                          </p:val>
                                        </p:tav>
                                      </p:tavLst>
                                    </p:anim>
                                    <p:anim calcmode="lin" valueType="num">
                                      <p:cBhvr>
                                        <p:cTn id="8" dur="1500" fill="hold"/>
                                        <p:tgtEl>
                                          <p:spTgt spid="6"/>
                                        </p:tgtEl>
                                        <p:attrNameLst>
                                          <p:attrName>ppt_h</p:attrName>
                                        </p:attrNameLst>
                                      </p:cBhvr>
                                      <p:tavLst>
                                        <p:tav tm="0">
                                          <p:val>
                                            <p:fltVal val="0"/>
                                          </p:val>
                                        </p:tav>
                                        <p:tav tm="100000">
                                          <p:val>
                                            <p:strVal val="#ppt_h"/>
                                          </p:val>
                                        </p:tav>
                                      </p:tavLst>
                                    </p:anim>
                                    <p:anim calcmode="lin" valueType="num">
                                      <p:cBhvr>
                                        <p:cTn id="9" dur="1500" fill="hold"/>
                                        <p:tgtEl>
                                          <p:spTgt spid="6"/>
                                        </p:tgtEl>
                                        <p:attrNameLst>
                                          <p:attrName>style.rotation</p:attrName>
                                        </p:attrNameLst>
                                      </p:cBhvr>
                                      <p:tavLst>
                                        <p:tav tm="0">
                                          <p:val>
                                            <p:fltVal val="360"/>
                                          </p:val>
                                        </p:tav>
                                        <p:tav tm="100000">
                                          <p:val>
                                            <p:fltVal val="0"/>
                                          </p:val>
                                        </p:tav>
                                      </p:tavLst>
                                    </p:anim>
                                    <p:animEffect transition="in" filter="fade">
                                      <p:cBhvr>
                                        <p:cTn id="10" dur="1500"/>
                                        <p:tgtEl>
                                          <p:spTgt spid="6"/>
                                        </p:tgtEl>
                                      </p:cBhvr>
                                    </p:animEffect>
                                  </p:childTnLst>
                                </p:cTn>
                              </p:par>
                              <p:par>
                                <p:cTn id="11" presetID="49" presetClass="entr" presetSubtype="0" decel="100000" fill="hold" nodeType="with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1500" fill="hold"/>
                                        <p:tgtEl>
                                          <p:spTgt spid="9"/>
                                        </p:tgtEl>
                                        <p:attrNameLst>
                                          <p:attrName>ppt_w</p:attrName>
                                        </p:attrNameLst>
                                      </p:cBhvr>
                                      <p:tavLst>
                                        <p:tav tm="0">
                                          <p:val>
                                            <p:fltVal val="0"/>
                                          </p:val>
                                        </p:tav>
                                        <p:tav tm="100000">
                                          <p:val>
                                            <p:strVal val="#ppt_w"/>
                                          </p:val>
                                        </p:tav>
                                      </p:tavLst>
                                    </p:anim>
                                    <p:anim calcmode="lin" valueType="num">
                                      <p:cBhvr>
                                        <p:cTn id="14" dur="1500" fill="hold"/>
                                        <p:tgtEl>
                                          <p:spTgt spid="9"/>
                                        </p:tgtEl>
                                        <p:attrNameLst>
                                          <p:attrName>ppt_h</p:attrName>
                                        </p:attrNameLst>
                                      </p:cBhvr>
                                      <p:tavLst>
                                        <p:tav tm="0">
                                          <p:val>
                                            <p:fltVal val="0"/>
                                          </p:val>
                                        </p:tav>
                                        <p:tav tm="100000">
                                          <p:val>
                                            <p:strVal val="#ppt_h"/>
                                          </p:val>
                                        </p:tav>
                                      </p:tavLst>
                                    </p:anim>
                                    <p:anim calcmode="lin" valueType="num">
                                      <p:cBhvr>
                                        <p:cTn id="15" dur="1500" fill="hold"/>
                                        <p:tgtEl>
                                          <p:spTgt spid="9"/>
                                        </p:tgtEl>
                                        <p:attrNameLst>
                                          <p:attrName>style.rotation</p:attrName>
                                        </p:attrNameLst>
                                      </p:cBhvr>
                                      <p:tavLst>
                                        <p:tav tm="0">
                                          <p:val>
                                            <p:fltVal val="360"/>
                                          </p:val>
                                        </p:tav>
                                        <p:tav tm="100000">
                                          <p:val>
                                            <p:fltVal val="0"/>
                                          </p:val>
                                        </p:tav>
                                      </p:tavLst>
                                    </p:anim>
                                    <p:animEffect transition="in" filter="fade">
                                      <p:cBhvr>
                                        <p:cTn id="16" dur="1500"/>
                                        <p:tgtEl>
                                          <p:spTgt spid="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30"/>
                                        </p:tgtEl>
                                        <p:attrNameLst>
                                          <p:attrName>style.visibility</p:attrName>
                                        </p:attrNameLst>
                                      </p:cBhvr>
                                      <p:to>
                                        <p:strVal val="visible"/>
                                      </p:to>
                                    </p:set>
                                    <p:anim calcmode="lin" valueType="num">
                                      <p:cBhvr>
                                        <p:cTn id="19" dur="1500" fill="hold"/>
                                        <p:tgtEl>
                                          <p:spTgt spid="30"/>
                                        </p:tgtEl>
                                        <p:attrNameLst>
                                          <p:attrName>ppt_w</p:attrName>
                                        </p:attrNameLst>
                                      </p:cBhvr>
                                      <p:tavLst>
                                        <p:tav tm="0">
                                          <p:val>
                                            <p:fltVal val="0"/>
                                          </p:val>
                                        </p:tav>
                                        <p:tav tm="100000">
                                          <p:val>
                                            <p:strVal val="#ppt_w"/>
                                          </p:val>
                                        </p:tav>
                                      </p:tavLst>
                                    </p:anim>
                                    <p:anim calcmode="lin" valueType="num">
                                      <p:cBhvr>
                                        <p:cTn id="20" dur="1500" fill="hold"/>
                                        <p:tgtEl>
                                          <p:spTgt spid="30"/>
                                        </p:tgtEl>
                                        <p:attrNameLst>
                                          <p:attrName>ppt_h</p:attrName>
                                        </p:attrNameLst>
                                      </p:cBhvr>
                                      <p:tavLst>
                                        <p:tav tm="0">
                                          <p:val>
                                            <p:fltVal val="0"/>
                                          </p:val>
                                        </p:tav>
                                        <p:tav tm="100000">
                                          <p:val>
                                            <p:strVal val="#ppt_h"/>
                                          </p:val>
                                        </p:tav>
                                      </p:tavLst>
                                    </p:anim>
                                    <p:anim calcmode="lin" valueType="num">
                                      <p:cBhvr>
                                        <p:cTn id="21" dur="1500" fill="hold"/>
                                        <p:tgtEl>
                                          <p:spTgt spid="30"/>
                                        </p:tgtEl>
                                        <p:attrNameLst>
                                          <p:attrName>style.rotation</p:attrName>
                                        </p:attrNameLst>
                                      </p:cBhvr>
                                      <p:tavLst>
                                        <p:tav tm="0">
                                          <p:val>
                                            <p:fltVal val="360"/>
                                          </p:val>
                                        </p:tav>
                                        <p:tav tm="100000">
                                          <p:val>
                                            <p:fltVal val="0"/>
                                          </p:val>
                                        </p:tav>
                                      </p:tavLst>
                                    </p:anim>
                                    <p:animEffect transition="in" filter="fade">
                                      <p:cBhvr>
                                        <p:cTn id="22" dur="1500"/>
                                        <p:tgtEl>
                                          <p:spTgt spid="30"/>
                                        </p:tgtEl>
                                      </p:cBhvr>
                                    </p:animEffect>
                                  </p:childTnLst>
                                </p:cTn>
                              </p:par>
                              <p:par>
                                <p:cTn id="23" presetID="49" presetClass="entr" presetSubtype="0" decel="100000" fill="hold" nodeType="withEffect">
                                  <p:stCondLst>
                                    <p:cond delay="500"/>
                                  </p:stCondLst>
                                  <p:childTnLst>
                                    <p:set>
                                      <p:cBhvr>
                                        <p:cTn id="24" dur="1" fill="hold">
                                          <p:stCondLst>
                                            <p:cond delay="0"/>
                                          </p:stCondLst>
                                        </p:cTn>
                                        <p:tgtEl>
                                          <p:spTgt spid="35"/>
                                        </p:tgtEl>
                                        <p:attrNameLst>
                                          <p:attrName>style.visibility</p:attrName>
                                        </p:attrNameLst>
                                      </p:cBhvr>
                                      <p:to>
                                        <p:strVal val="visible"/>
                                      </p:to>
                                    </p:set>
                                    <p:anim calcmode="lin" valueType="num">
                                      <p:cBhvr>
                                        <p:cTn id="25" dur="1750" fill="hold"/>
                                        <p:tgtEl>
                                          <p:spTgt spid="35"/>
                                        </p:tgtEl>
                                        <p:attrNameLst>
                                          <p:attrName>ppt_w</p:attrName>
                                        </p:attrNameLst>
                                      </p:cBhvr>
                                      <p:tavLst>
                                        <p:tav tm="0">
                                          <p:val>
                                            <p:fltVal val="0"/>
                                          </p:val>
                                        </p:tav>
                                        <p:tav tm="100000">
                                          <p:val>
                                            <p:strVal val="#ppt_w"/>
                                          </p:val>
                                        </p:tav>
                                      </p:tavLst>
                                    </p:anim>
                                    <p:anim calcmode="lin" valueType="num">
                                      <p:cBhvr>
                                        <p:cTn id="26" dur="1750" fill="hold"/>
                                        <p:tgtEl>
                                          <p:spTgt spid="35"/>
                                        </p:tgtEl>
                                        <p:attrNameLst>
                                          <p:attrName>ppt_h</p:attrName>
                                        </p:attrNameLst>
                                      </p:cBhvr>
                                      <p:tavLst>
                                        <p:tav tm="0">
                                          <p:val>
                                            <p:fltVal val="0"/>
                                          </p:val>
                                        </p:tav>
                                        <p:tav tm="100000">
                                          <p:val>
                                            <p:strVal val="#ppt_h"/>
                                          </p:val>
                                        </p:tav>
                                      </p:tavLst>
                                    </p:anim>
                                    <p:anim calcmode="lin" valueType="num">
                                      <p:cBhvr>
                                        <p:cTn id="27" dur="1750" fill="hold"/>
                                        <p:tgtEl>
                                          <p:spTgt spid="35"/>
                                        </p:tgtEl>
                                        <p:attrNameLst>
                                          <p:attrName>style.rotation</p:attrName>
                                        </p:attrNameLst>
                                      </p:cBhvr>
                                      <p:tavLst>
                                        <p:tav tm="0">
                                          <p:val>
                                            <p:fltVal val="360"/>
                                          </p:val>
                                        </p:tav>
                                        <p:tav tm="100000">
                                          <p:val>
                                            <p:fltVal val="0"/>
                                          </p:val>
                                        </p:tav>
                                      </p:tavLst>
                                    </p:anim>
                                    <p:animEffect transition="in" filter="fade">
                                      <p:cBhvr>
                                        <p:cTn id="28" dur="1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5D25DD21-B755-0A7C-655F-ABDE51EDBBD2}"/>
              </a:ext>
            </a:extLst>
          </p:cNvPr>
          <p:cNvGrpSpPr/>
          <p:nvPr/>
        </p:nvGrpSpPr>
        <p:grpSpPr>
          <a:xfrm>
            <a:off x="1931436" y="1041315"/>
            <a:ext cx="2545161" cy="5364619"/>
            <a:chOff x="1931436" y="1041315"/>
            <a:chExt cx="2545161" cy="5364619"/>
          </a:xfrm>
        </p:grpSpPr>
        <p:grpSp>
          <p:nvGrpSpPr>
            <p:cNvPr id="5" name="Group 4">
              <a:extLst>
                <a:ext uri="{FF2B5EF4-FFF2-40B4-BE49-F238E27FC236}">
                  <a16:creationId xmlns:a16="http://schemas.microsoft.com/office/drawing/2014/main" id="{E4B3827A-BECC-F98B-7551-596EFB6CFAA0}"/>
                </a:ext>
              </a:extLst>
            </p:cNvPr>
            <p:cNvGrpSpPr/>
            <p:nvPr/>
          </p:nvGrpSpPr>
          <p:grpSpPr>
            <a:xfrm>
              <a:off x="1931436" y="1041315"/>
              <a:ext cx="2545161" cy="5364619"/>
              <a:chOff x="1197299" y="1265435"/>
              <a:chExt cx="2545161" cy="5364619"/>
            </a:xfrm>
          </p:grpSpPr>
          <p:pic>
            <p:nvPicPr>
              <p:cNvPr id="6" name="Picture 5" descr="A black and white cell phone&#10;&#10;Description automatically generated">
                <a:extLst>
                  <a:ext uri="{FF2B5EF4-FFF2-40B4-BE49-F238E27FC236}">
                    <a16:creationId xmlns:a16="http://schemas.microsoft.com/office/drawing/2014/main" id="{C741F219-B707-4989-B019-DCC2A0573A16}"/>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7" name="Rectangle 6">
                <a:extLst>
                  <a:ext uri="{FF2B5EF4-FFF2-40B4-BE49-F238E27FC236}">
                    <a16:creationId xmlns:a16="http://schemas.microsoft.com/office/drawing/2014/main" id="{6E413E3A-99B0-505D-2C58-589DEAFC5C8E}"/>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8E355C8B-2976-6637-EEFB-FE9CC76563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6557" y="1804264"/>
              <a:ext cx="2212847" cy="3934558"/>
            </a:xfrm>
            <a:prstGeom prst="rect">
              <a:avLst/>
            </a:prstGeom>
          </p:spPr>
        </p:pic>
      </p:grpSp>
      <p:grpSp>
        <p:nvGrpSpPr>
          <p:cNvPr id="19" name="Group 18">
            <a:extLst>
              <a:ext uri="{FF2B5EF4-FFF2-40B4-BE49-F238E27FC236}">
                <a16:creationId xmlns:a16="http://schemas.microsoft.com/office/drawing/2014/main" id="{9B4CFB20-53A8-6190-BFBC-DF91CA384CB2}"/>
              </a:ext>
            </a:extLst>
          </p:cNvPr>
          <p:cNvGrpSpPr/>
          <p:nvPr/>
        </p:nvGrpSpPr>
        <p:grpSpPr>
          <a:xfrm>
            <a:off x="5558378" y="1041316"/>
            <a:ext cx="2545161" cy="5364619"/>
            <a:chOff x="5401980" y="1041316"/>
            <a:chExt cx="2545161" cy="5364619"/>
          </a:xfrm>
        </p:grpSpPr>
        <p:grpSp>
          <p:nvGrpSpPr>
            <p:cNvPr id="9" name="Group 8">
              <a:extLst>
                <a:ext uri="{FF2B5EF4-FFF2-40B4-BE49-F238E27FC236}">
                  <a16:creationId xmlns:a16="http://schemas.microsoft.com/office/drawing/2014/main" id="{3E53A0AB-A105-E1B4-E1DD-D09268EDDE81}"/>
                </a:ext>
              </a:extLst>
            </p:cNvPr>
            <p:cNvGrpSpPr/>
            <p:nvPr/>
          </p:nvGrpSpPr>
          <p:grpSpPr>
            <a:xfrm>
              <a:off x="5401980" y="1041316"/>
              <a:ext cx="2545161" cy="5364619"/>
              <a:chOff x="1197299" y="1265435"/>
              <a:chExt cx="2545161" cy="5364619"/>
            </a:xfrm>
          </p:grpSpPr>
          <p:pic>
            <p:nvPicPr>
              <p:cNvPr id="10" name="Picture 9" descr="A black and white cell phone&#10;&#10;Description automatically generated">
                <a:extLst>
                  <a:ext uri="{FF2B5EF4-FFF2-40B4-BE49-F238E27FC236}">
                    <a16:creationId xmlns:a16="http://schemas.microsoft.com/office/drawing/2014/main" id="{1AFFDD63-DCDD-8849-9F80-EEE7E14754C3}"/>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11" name="Rectangle 10">
                <a:extLst>
                  <a:ext uri="{FF2B5EF4-FFF2-40B4-BE49-F238E27FC236}">
                    <a16:creationId xmlns:a16="http://schemas.microsoft.com/office/drawing/2014/main" id="{0C7242E2-1963-2DAF-4D65-AD93BE69D41D}"/>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D3819F0D-AB6F-C074-C475-5DCE1DB06EC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5245" y="1821473"/>
              <a:ext cx="2203883" cy="3923285"/>
            </a:xfrm>
            <a:prstGeom prst="rect">
              <a:avLst/>
            </a:prstGeom>
            <a:noFill/>
            <a:ln>
              <a:noFill/>
            </a:ln>
          </p:spPr>
        </p:pic>
      </p:grpSp>
      <p:grpSp>
        <p:nvGrpSpPr>
          <p:cNvPr id="20" name="Group 19">
            <a:extLst>
              <a:ext uri="{FF2B5EF4-FFF2-40B4-BE49-F238E27FC236}">
                <a16:creationId xmlns:a16="http://schemas.microsoft.com/office/drawing/2014/main" id="{71742156-EDC9-624B-D8D7-BDDAC35002FD}"/>
              </a:ext>
            </a:extLst>
          </p:cNvPr>
          <p:cNvGrpSpPr/>
          <p:nvPr/>
        </p:nvGrpSpPr>
        <p:grpSpPr>
          <a:xfrm>
            <a:off x="9185320" y="1041316"/>
            <a:ext cx="2545161" cy="5364619"/>
            <a:chOff x="9185320" y="1041316"/>
            <a:chExt cx="2545161" cy="5364619"/>
          </a:xfrm>
        </p:grpSpPr>
        <p:grpSp>
          <p:nvGrpSpPr>
            <p:cNvPr id="12" name="Group 11">
              <a:extLst>
                <a:ext uri="{FF2B5EF4-FFF2-40B4-BE49-F238E27FC236}">
                  <a16:creationId xmlns:a16="http://schemas.microsoft.com/office/drawing/2014/main" id="{AAA87545-4369-E2F0-CB2E-AE14B183C6DC}"/>
                </a:ext>
              </a:extLst>
            </p:cNvPr>
            <p:cNvGrpSpPr/>
            <p:nvPr/>
          </p:nvGrpSpPr>
          <p:grpSpPr>
            <a:xfrm>
              <a:off x="9185320" y="1041316"/>
              <a:ext cx="2545161" cy="5364619"/>
              <a:chOff x="1197299" y="1265435"/>
              <a:chExt cx="2545161" cy="5364619"/>
            </a:xfrm>
          </p:grpSpPr>
          <p:pic>
            <p:nvPicPr>
              <p:cNvPr id="14" name="Picture 13" descr="A black and white cell phone&#10;&#10;Description automatically generated">
                <a:extLst>
                  <a:ext uri="{FF2B5EF4-FFF2-40B4-BE49-F238E27FC236}">
                    <a16:creationId xmlns:a16="http://schemas.microsoft.com/office/drawing/2014/main" id="{C501C4C5-3BD2-6FE1-FCBD-2BD5C6C08DA2}"/>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15" name="Rectangle 14">
                <a:extLst>
                  <a:ext uri="{FF2B5EF4-FFF2-40B4-BE49-F238E27FC236}">
                    <a16:creationId xmlns:a16="http://schemas.microsoft.com/office/drawing/2014/main" id="{64AB6FB0-D7C0-4108-F02F-2517A1E01650}"/>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A3F43433-6647-65FD-891C-65926CBDE1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59621" y="1806903"/>
              <a:ext cx="2211364" cy="3931920"/>
            </a:xfrm>
            <a:prstGeom prst="rect">
              <a:avLst/>
            </a:prstGeom>
          </p:spPr>
        </p:pic>
      </p:grpSp>
      <p:grpSp>
        <p:nvGrpSpPr>
          <p:cNvPr id="24" name="Group 23">
            <a:extLst>
              <a:ext uri="{FF2B5EF4-FFF2-40B4-BE49-F238E27FC236}">
                <a16:creationId xmlns:a16="http://schemas.microsoft.com/office/drawing/2014/main" id="{0E1DD2D0-AC64-F2CE-C381-188B373515EB}"/>
              </a:ext>
            </a:extLst>
          </p:cNvPr>
          <p:cNvGrpSpPr/>
          <p:nvPr/>
        </p:nvGrpSpPr>
        <p:grpSpPr>
          <a:xfrm>
            <a:off x="3986899" y="-11754"/>
            <a:ext cx="8205104" cy="763279"/>
            <a:chOff x="3986899" y="-11754"/>
            <a:chExt cx="8205104" cy="763279"/>
          </a:xfrm>
        </p:grpSpPr>
        <p:grpSp>
          <p:nvGrpSpPr>
            <p:cNvPr id="26" name="Group 25">
              <a:extLst>
                <a:ext uri="{FF2B5EF4-FFF2-40B4-BE49-F238E27FC236}">
                  <a16:creationId xmlns:a16="http://schemas.microsoft.com/office/drawing/2014/main" id="{1B49379A-146A-E9A6-B616-4130B298395B}"/>
                </a:ext>
              </a:extLst>
            </p:cNvPr>
            <p:cNvGrpSpPr/>
            <p:nvPr/>
          </p:nvGrpSpPr>
          <p:grpSpPr>
            <a:xfrm>
              <a:off x="4409630" y="-11754"/>
              <a:ext cx="7782373" cy="763279"/>
              <a:chOff x="6107753" y="-20719"/>
              <a:chExt cx="6084248" cy="763279"/>
            </a:xfrm>
          </p:grpSpPr>
          <p:sp>
            <p:nvSpPr>
              <p:cNvPr id="4" name="Rectangle 3">
                <a:extLst>
                  <a:ext uri="{FF2B5EF4-FFF2-40B4-BE49-F238E27FC236}">
                    <a16:creationId xmlns:a16="http://schemas.microsoft.com/office/drawing/2014/main" id="{04858C0D-3020-58C1-EF87-08786FFA6346}"/>
                  </a:ext>
                </a:extLst>
              </p:cNvPr>
              <p:cNvSpPr/>
              <p:nvPr/>
            </p:nvSpPr>
            <p:spPr>
              <a:xfrm>
                <a:off x="6107753" y="-20719"/>
                <a:ext cx="6084248"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6397336" y="71150"/>
                <a:ext cx="5663271" cy="553998"/>
              </a:xfrm>
              <a:prstGeom prst="rect">
                <a:avLst/>
              </a:prstGeom>
              <a:noFill/>
            </p:spPr>
            <p:txBody>
              <a:bodyPr wrap="square" rtlCol="0">
                <a:spAutoFit/>
              </a:bodyPr>
              <a:lstStyle/>
              <a:p>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Giao diện sử dụng OCR –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grpSp>
          <p:nvGrpSpPr>
            <p:cNvPr id="21" name="Group 20">
              <a:extLst>
                <a:ext uri="{FF2B5EF4-FFF2-40B4-BE49-F238E27FC236}">
                  <a16:creationId xmlns:a16="http://schemas.microsoft.com/office/drawing/2014/main" id="{EF497AA1-275B-7412-1EC8-D67327C27D39}"/>
                </a:ext>
              </a:extLst>
            </p:cNvPr>
            <p:cNvGrpSpPr/>
            <p:nvPr/>
          </p:nvGrpSpPr>
          <p:grpSpPr>
            <a:xfrm>
              <a:off x="3986899" y="44940"/>
              <a:ext cx="663371" cy="663371"/>
              <a:chOff x="3924063" y="51337"/>
              <a:chExt cx="663371" cy="663371"/>
            </a:xfrm>
          </p:grpSpPr>
          <p:sp>
            <p:nvSpPr>
              <p:cNvPr id="22" name="Oval 21">
                <a:extLst>
                  <a:ext uri="{FF2B5EF4-FFF2-40B4-BE49-F238E27FC236}">
                    <a16:creationId xmlns:a16="http://schemas.microsoft.com/office/drawing/2014/main" id="{7F15F72C-58FF-10A0-FAE9-313199753AC3}"/>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descr="Atom outline">
                <a:extLst>
                  <a:ext uri="{FF2B5EF4-FFF2-40B4-BE49-F238E27FC236}">
                    <a16:creationId xmlns:a16="http://schemas.microsoft.com/office/drawing/2014/main" id="{09F56414-DFD3-C648-2B2C-F29C762E406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59238" y="86512"/>
                <a:ext cx="593020" cy="593020"/>
              </a:xfrm>
              <a:prstGeom prst="rect">
                <a:avLst/>
              </a:prstGeom>
            </p:spPr>
          </p:pic>
        </p:grpSp>
      </p:grpSp>
      <p:sp>
        <p:nvSpPr>
          <p:cNvPr id="25" name="Arrow: Right 24">
            <a:extLst>
              <a:ext uri="{FF2B5EF4-FFF2-40B4-BE49-F238E27FC236}">
                <a16:creationId xmlns:a16="http://schemas.microsoft.com/office/drawing/2014/main" id="{1D060239-7CEF-4EFF-E402-450455B65651}"/>
              </a:ext>
            </a:extLst>
          </p:cNvPr>
          <p:cNvSpPr/>
          <p:nvPr/>
        </p:nvSpPr>
        <p:spPr>
          <a:xfrm>
            <a:off x="4747578" y="3590925"/>
            <a:ext cx="552271" cy="43815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396F65CE-F57B-9E13-A1BD-E7446E192136}"/>
              </a:ext>
            </a:extLst>
          </p:cNvPr>
          <p:cNvSpPr/>
          <p:nvPr/>
        </p:nvSpPr>
        <p:spPr>
          <a:xfrm>
            <a:off x="8475036" y="3552468"/>
            <a:ext cx="552271" cy="43815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417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heel(1)">
                                      <p:cBhvr>
                                        <p:cTn id="13" dur="500"/>
                                        <p:tgtEl>
                                          <p:spTgt spid="25"/>
                                        </p:tgtEl>
                                      </p:cBhvr>
                                    </p:animEffect>
                                  </p:childTnLst>
                                </p:cTn>
                              </p:par>
                              <p:par>
                                <p:cTn id="14" presetID="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1000" fill="hold"/>
                                        <p:tgtEl>
                                          <p:spTgt spid="19"/>
                                        </p:tgtEl>
                                        <p:attrNameLst>
                                          <p:attrName>ppt_x</p:attrName>
                                        </p:attrNameLst>
                                      </p:cBhvr>
                                      <p:tavLst>
                                        <p:tav tm="0">
                                          <p:val>
                                            <p:strVal val="#ppt_x"/>
                                          </p:val>
                                        </p:tav>
                                        <p:tav tm="100000">
                                          <p:val>
                                            <p:strVal val="#ppt_x"/>
                                          </p:val>
                                        </p:tav>
                                      </p:tavLst>
                                    </p:anim>
                                    <p:anim calcmode="lin" valueType="num">
                                      <p:cBhvr additive="base">
                                        <p:cTn id="17"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heel(1)">
                                      <p:cBhvr>
                                        <p:cTn id="22" dur="500"/>
                                        <p:tgtEl>
                                          <p:spTgt spid="27"/>
                                        </p:tgtEl>
                                      </p:cBhvr>
                                    </p:animEffect>
                                  </p:childTnLst>
                                </p:cTn>
                              </p:par>
                              <p:par>
                                <p:cTn id="23" presetID="2" presetClass="entr" presetSubtype="4"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ppt_x"/>
                                          </p:val>
                                        </p:tav>
                                        <p:tav tm="100000">
                                          <p:val>
                                            <p:strVal val="#ppt_x"/>
                                          </p:val>
                                        </p:tav>
                                      </p:tavLst>
                                    </p:anim>
                                    <p:anim calcmode="lin" valueType="num">
                                      <p:cBhvr additive="base">
                                        <p:cTn id="2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BFE14B08-187D-B41A-CF60-827A0CDCFAD2}"/>
              </a:ext>
            </a:extLst>
          </p:cNvPr>
          <p:cNvGrpSpPr/>
          <p:nvPr/>
        </p:nvGrpSpPr>
        <p:grpSpPr>
          <a:xfrm>
            <a:off x="3787859" y="1041315"/>
            <a:ext cx="2545161" cy="5364619"/>
            <a:chOff x="1465270" y="1041315"/>
            <a:chExt cx="2545161" cy="5364619"/>
          </a:xfrm>
        </p:grpSpPr>
        <p:grpSp>
          <p:nvGrpSpPr>
            <p:cNvPr id="5" name="Group 4">
              <a:extLst>
                <a:ext uri="{FF2B5EF4-FFF2-40B4-BE49-F238E27FC236}">
                  <a16:creationId xmlns:a16="http://schemas.microsoft.com/office/drawing/2014/main" id="{E4B3827A-BECC-F98B-7551-596EFB6CFAA0}"/>
                </a:ext>
              </a:extLst>
            </p:cNvPr>
            <p:cNvGrpSpPr/>
            <p:nvPr/>
          </p:nvGrpSpPr>
          <p:grpSpPr>
            <a:xfrm>
              <a:off x="1465270" y="1041315"/>
              <a:ext cx="2545161" cy="5364619"/>
              <a:chOff x="1197299" y="1265435"/>
              <a:chExt cx="2545161" cy="5364619"/>
            </a:xfrm>
          </p:grpSpPr>
          <p:pic>
            <p:nvPicPr>
              <p:cNvPr id="6" name="Picture 5" descr="A black and white cell phone&#10;&#10;Description automatically generated">
                <a:extLst>
                  <a:ext uri="{FF2B5EF4-FFF2-40B4-BE49-F238E27FC236}">
                    <a16:creationId xmlns:a16="http://schemas.microsoft.com/office/drawing/2014/main" id="{C741F219-B707-4989-B019-DCC2A0573A16}"/>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7" name="Rectangle 6">
                <a:extLst>
                  <a:ext uri="{FF2B5EF4-FFF2-40B4-BE49-F238E27FC236}">
                    <a16:creationId xmlns:a16="http://schemas.microsoft.com/office/drawing/2014/main" id="{6E413E3A-99B0-505D-2C58-589DEAFC5C8E}"/>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a:extLst>
                <a:ext uri="{FF2B5EF4-FFF2-40B4-BE49-F238E27FC236}">
                  <a16:creationId xmlns:a16="http://schemas.microsoft.com/office/drawing/2014/main" id="{9338FE71-2A8C-86FA-C411-2D012DE807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9570" y="1806899"/>
              <a:ext cx="2212848" cy="3934559"/>
            </a:xfrm>
            <a:prstGeom prst="rect">
              <a:avLst/>
            </a:prstGeom>
          </p:spPr>
        </p:pic>
      </p:grpSp>
      <p:grpSp>
        <p:nvGrpSpPr>
          <p:cNvPr id="24" name="Group 23">
            <a:extLst>
              <a:ext uri="{FF2B5EF4-FFF2-40B4-BE49-F238E27FC236}">
                <a16:creationId xmlns:a16="http://schemas.microsoft.com/office/drawing/2014/main" id="{EBD52F23-3A86-2923-BA64-CB57BEA66267}"/>
              </a:ext>
            </a:extLst>
          </p:cNvPr>
          <p:cNvGrpSpPr/>
          <p:nvPr/>
        </p:nvGrpSpPr>
        <p:grpSpPr>
          <a:xfrm>
            <a:off x="7131425" y="1041314"/>
            <a:ext cx="2545161" cy="5364619"/>
            <a:chOff x="4823419" y="1041314"/>
            <a:chExt cx="2545161" cy="5364619"/>
          </a:xfrm>
        </p:grpSpPr>
        <p:grpSp>
          <p:nvGrpSpPr>
            <p:cNvPr id="9" name="Group 8">
              <a:extLst>
                <a:ext uri="{FF2B5EF4-FFF2-40B4-BE49-F238E27FC236}">
                  <a16:creationId xmlns:a16="http://schemas.microsoft.com/office/drawing/2014/main" id="{3E53A0AB-A105-E1B4-E1DD-D09268EDDE81}"/>
                </a:ext>
              </a:extLst>
            </p:cNvPr>
            <p:cNvGrpSpPr/>
            <p:nvPr/>
          </p:nvGrpSpPr>
          <p:grpSpPr>
            <a:xfrm>
              <a:off x="4823419" y="1041314"/>
              <a:ext cx="2545161" cy="5364619"/>
              <a:chOff x="1197299" y="1265435"/>
              <a:chExt cx="2545161" cy="5364619"/>
            </a:xfrm>
          </p:grpSpPr>
          <p:pic>
            <p:nvPicPr>
              <p:cNvPr id="10" name="Picture 9" descr="A black and white cell phone&#10;&#10;Description automatically generated">
                <a:extLst>
                  <a:ext uri="{FF2B5EF4-FFF2-40B4-BE49-F238E27FC236}">
                    <a16:creationId xmlns:a16="http://schemas.microsoft.com/office/drawing/2014/main" id="{1AFFDD63-DCDD-8849-9F80-EEE7E14754C3}"/>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11" name="Rectangle 10">
                <a:extLst>
                  <a:ext uri="{FF2B5EF4-FFF2-40B4-BE49-F238E27FC236}">
                    <a16:creationId xmlns:a16="http://schemas.microsoft.com/office/drawing/2014/main" id="{0C7242E2-1963-2DAF-4D65-AD93BE69D41D}"/>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Picture 21">
              <a:extLst>
                <a:ext uri="{FF2B5EF4-FFF2-40B4-BE49-F238E27FC236}">
                  <a16:creationId xmlns:a16="http://schemas.microsoft.com/office/drawing/2014/main" id="{2E3E6963-3017-9E14-2B38-F99FB6DB88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7720" y="1806901"/>
              <a:ext cx="2212847" cy="3934558"/>
            </a:xfrm>
            <a:prstGeom prst="rect">
              <a:avLst/>
            </a:prstGeom>
          </p:spPr>
        </p:pic>
      </p:grpSp>
      <p:grpSp>
        <p:nvGrpSpPr>
          <p:cNvPr id="15" name="Group 14">
            <a:extLst>
              <a:ext uri="{FF2B5EF4-FFF2-40B4-BE49-F238E27FC236}">
                <a16:creationId xmlns:a16="http://schemas.microsoft.com/office/drawing/2014/main" id="{66570AC9-D09D-3951-7BC4-2BB56B463654}"/>
              </a:ext>
            </a:extLst>
          </p:cNvPr>
          <p:cNvGrpSpPr/>
          <p:nvPr/>
        </p:nvGrpSpPr>
        <p:grpSpPr>
          <a:xfrm>
            <a:off x="3986899" y="-11754"/>
            <a:ext cx="8205104" cy="763279"/>
            <a:chOff x="3986899" y="-11754"/>
            <a:chExt cx="8205104" cy="763279"/>
          </a:xfrm>
        </p:grpSpPr>
        <p:grpSp>
          <p:nvGrpSpPr>
            <p:cNvPr id="16" name="Group 15">
              <a:extLst>
                <a:ext uri="{FF2B5EF4-FFF2-40B4-BE49-F238E27FC236}">
                  <a16:creationId xmlns:a16="http://schemas.microsoft.com/office/drawing/2014/main" id="{1CC3799A-D177-9A23-5DBD-EDD07640587E}"/>
                </a:ext>
              </a:extLst>
            </p:cNvPr>
            <p:cNvGrpSpPr/>
            <p:nvPr/>
          </p:nvGrpSpPr>
          <p:grpSpPr>
            <a:xfrm>
              <a:off x="4409630" y="-11754"/>
              <a:ext cx="7782373" cy="763279"/>
              <a:chOff x="6107753" y="-20719"/>
              <a:chExt cx="6084248" cy="763279"/>
            </a:xfrm>
          </p:grpSpPr>
          <p:sp>
            <p:nvSpPr>
              <p:cNvPr id="20" name="Rectangle 19">
                <a:extLst>
                  <a:ext uri="{FF2B5EF4-FFF2-40B4-BE49-F238E27FC236}">
                    <a16:creationId xmlns:a16="http://schemas.microsoft.com/office/drawing/2014/main" id="{35889B38-B900-356F-F5E7-878073C234A8}"/>
                  </a:ext>
                </a:extLst>
              </p:cNvPr>
              <p:cNvSpPr/>
              <p:nvPr/>
            </p:nvSpPr>
            <p:spPr>
              <a:xfrm>
                <a:off x="6107753" y="-20719"/>
                <a:ext cx="6084248"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4F35B58-AE9E-4F91-0556-9E8CB5C13804}"/>
                  </a:ext>
                </a:extLst>
              </p:cNvPr>
              <p:cNvSpPr txBox="1"/>
              <p:nvPr/>
            </p:nvSpPr>
            <p:spPr>
              <a:xfrm>
                <a:off x="6397336" y="71150"/>
                <a:ext cx="5663271" cy="553998"/>
              </a:xfrm>
              <a:prstGeom prst="rect">
                <a:avLst/>
              </a:prstGeom>
              <a:noFill/>
            </p:spPr>
            <p:txBody>
              <a:bodyPr wrap="square" rtlCol="0">
                <a:spAutoFit/>
              </a:bodyPr>
              <a:lstStyle/>
              <a:p>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Giao diện sử dụng OCR –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grpSp>
          <p:nvGrpSpPr>
            <p:cNvPr id="17" name="Group 16">
              <a:extLst>
                <a:ext uri="{FF2B5EF4-FFF2-40B4-BE49-F238E27FC236}">
                  <a16:creationId xmlns:a16="http://schemas.microsoft.com/office/drawing/2014/main" id="{9E8C2025-9343-B2FD-F094-7A1631CEFFD8}"/>
                </a:ext>
              </a:extLst>
            </p:cNvPr>
            <p:cNvGrpSpPr/>
            <p:nvPr/>
          </p:nvGrpSpPr>
          <p:grpSpPr>
            <a:xfrm>
              <a:off x="3986899" y="44940"/>
              <a:ext cx="663371" cy="663371"/>
              <a:chOff x="3924063" y="51337"/>
              <a:chExt cx="663371" cy="663371"/>
            </a:xfrm>
          </p:grpSpPr>
          <p:sp>
            <p:nvSpPr>
              <p:cNvPr id="18" name="Oval 17">
                <a:extLst>
                  <a:ext uri="{FF2B5EF4-FFF2-40B4-BE49-F238E27FC236}">
                    <a16:creationId xmlns:a16="http://schemas.microsoft.com/office/drawing/2014/main" id="{ED8E84CE-6B17-36CE-352F-D7DF7DB5666E}"/>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Atom outline">
                <a:extLst>
                  <a:ext uri="{FF2B5EF4-FFF2-40B4-BE49-F238E27FC236}">
                    <a16:creationId xmlns:a16="http://schemas.microsoft.com/office/drawing/2014/main" id="{0B4FD847-124B-9BD6-1397-B78A12671E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9238" y="86512"/>
                <a:ext cx="593020" cy="593020"/>
              </a:xfrm>
              <a:prstGeom prst="rect">
                <a:avLst/>
              </a:prstGeom>
            </p:spPr>
          </p:pic>
        </p:grpSp>
      </p:grpSp>
    </p:spTree>
    <p:extLst>
      <p:ext uri="{BB962C8B-B14F-4D97-AF65-F5344CB8AC3E}">
        <p14:creationId xmlns:p14="http://schemas.microsoft.com/office/powerpoint/2010/main" val="70361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44370859-725E-A3C7-9D2E-17DF326F2B63}"/>
              </a:ext>
            </a:extLst>
          </p:cNvPr>
          <p:cNvGrpSpPr/>
          <p:nvPr/>
        </p:nvGrpSpPr>
        <p:grpSpPr>
          <a:xfrm>
            <a:off x="4289906" y="4015"/>
            <a:ext cx="7902094" cy="763279"/>
            <a:chOff x="2070848" y="-11754"/>
            <a:chExt cx="7902094" cy="763279"/>
          </a:xfrm>
        </p:grpSpPr>
        <p:sp>
          <p:nvSpPr>
            <p:cNvPr id="4" name="Rectangle 3">
              <a:extLst>
                <a:ext uri="{FF2B5EF4-FFF2-40B4-BE49-F238E27FC236}">
                  <a16:creationId xmlns:a16="http://schemas.microsoft.com/office/drawing/2014/main" id="{04858C0D-3020-58C1-EF87-08786FFA6346}"/>
                </a:ext>
              </a:extLst>
            </p:cNvPr>
            <p:cNvSpPr/>
            <p:nvPr/>
          </p:nvSpPr>
          <p:spPr>
            <a:xfrm>
              <a:off x="2070848" y="-11754"/>
              <a:ext cx="790209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E245119E-875C-21E9-04AF-86DDE8C056D4}"/>
                </a:ext>
              </a:extLst>
            </p:cNvPr>
            <p:cNvSpPr txBox="1"/>
            <p:nvPr/>
          </p:nvSpPr>
          <p:spPr>
            <a:xfrm>
              <a:off x="2455079" y="122317"/>
              <a:ext cx="7056344" cy="553998"/>
            </a:xfrm>
            <a:prstGeom prst="rect">
              <a:avLst/>
            </a:prstGeom>
            <a:noFill/>
          </p:spPr>
          <p:txBody>
            <a:bodyPr wrap="square" rtlCol="0">
              <a:spAutoFit/>
            </a:bodyPr>
            <a:lstStyle/>
            <a:p>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Giao diện sử dụng - Xác thực khuôn mặt</a:t>
              </a:r>
            </a:p>
          </p:txBody>
        </p:sp>
      </p:grpSp>
      <p:grpSp>
        <p:nvGrpSpPr>
          <p:cNvPr id="2" name="Group 1">
            <a:extLst>
              <a:ext uri="{FF2B5EF4-FFF2-40B4-BE49-F238E27FC236}">
                <a16:creationId xmlns:a16="http://schemas.microsoft.com/office/drawing/2014/main" id="{EF3BF415-CCFF-4457-E039-81F61A4B1534}"/>
              </a:ext>
            </a:extLst>
          </p:cNvPr>
          <p:cNvGrpSpPr/>
          <p:nvPr/>
        </p:nvGrpSpPr>
        <p:grpSpPr>
          <a:xfrm>
            <a:off x="2464089" y="1006863"/>
            <a:ext cx="2545161" cy="5364619"/>
            <a:chOff x="9185320" y="1041316"/>
            <a:chExt cx="2545161" cy="5364619"/>
          </a:xfrm>
        </p:grpSpPr>
        <p:grpSp>
          <p:nvGrpSpPr>
            <p:cNvPr id="5" name="Group 4">
              <a:extLst>
                <a:ext uri="{FF2B5EF4-FFF2-40B4-BE49-F238E27FC236}">
                  <a16:creationId xmlns:a16="http://schemas.microsoft.com/office/drawing/2014/main" id="{B10A8F50-EFAC-8129-223F-7B7AC2E901BE}"/>
                </a:ext>
              </a:extLst>
            </p:cNvPr>
            <p:cNvGrpSpPr/>
            <p:nvPr/>
          </p:nvGrpSpPr>
          <p:grpSpPr>
            <a:xfrm>
              <a:off x="9185320" y="1041316"/>
              <a:ext cx="2545161" cy="5364619"/>
              <a:chOff x="1197299" y="1265435"/>
              <a:chExt cx="2545161" cy="5364619"/>
            </a:xfrm>
          </p:grpSpPr>
          <p:pic>
            <p:nvPicPr>
              <p:cNvPr id="7" name="Picture 6" descr="A black and white cell phone&#10;&#10;Description automatically generated">
                <a:extLst>
                  <a:ext uri="{FF2B5EF4-FFF2-40B4-BE49-F238E27FC236}">
                    <a16:creationId xmlns:a16="http://schemas.microsoft.com/office/drawing/2014/main" id="{1EF03F1B-B5AA-C0CD-AFB7-EC9412196225}"/>
                  </a:ext>
                </a:extLst>
              </p:cNvPr>
              <p:cNvPicPr>
                <a:picLocks noChangeAspect="1"/>
              </p:cNvPicPr>
              <p:nvPr/>
            </p:nvPicPr>
            <p:blipFill rotWithShape="1">
              <a:blip r:embed="rId4">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8" name="Rectangle 7">
                <a:extLst>
                  <a:ext uri="{FF2B5EF4-FFF2-40B4-BE49-F238E27FC236}">
                    <a16:creationId xmlns:a16="http://schemas.microsoft.com/office/drawing/2014/main" id="{2F0847A7-5C8D-B3D3-37AB-05F539B9205E}"/>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BBC7BB32-19F9-8D25-0E8F-34EB20157C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60769" y="1806902"/>
              <a:ext cx="2211700" cy="3932518"/>
            </a:xfrm>
            <a:prstGeom prst="rect">
              <a:avLst/>
            </a:prstGeom>
          </p:spPr>
        </p:pic>
      </p:grpSp>
      <p:grpSp>
        <p:nvGrpSpPr>
          <p:cNvPr id="16" name="Group 15">
            <a:extLst>
              <a:ext uri="{FF2B5EF4-FFF2-40B4-BE49-F238E27FC236}">
                <a16:creationId xmlns:a16="http://schemas.microsoft.com/office/drawing/2014/main" id="{014C7256-9B72-2E47-E8D7-94C95F82BEC3}"/>
              </a:ext>
            </a:extLst>
          </p:cNvPr>
          <p:cNvGrpSpPr/>
          <p:nvPr/>
        </p:nvGrpSpPr>
        <p:grpSpPr>
          <a:xfrm>
            <a:off x="5762388" y="1006863"/>
            <a:ext cx="2545161" cy="5364619"/>
            <a:chOff x="9551432" y="1041315"/>
            <a:chExt cx="2545161" cy="5364619"/>
          </a:xfrm>
        </p:grpSpPr>
        <p:grpSp>
          <p:nvGrpSpPr>
            <p:cNvPr id="17" name="Group 16">
              <a:extLst>
                <a:ext uri="{FF2B5EF4-FFF2-40B4-BE49-F238E27FC236}">
                  <a16:creationId xmlns:a16="http://schemas.microsoft.com/office/drawing/2014/main" id="{29E4B78D-6E6E-D918-535E-C6D75DB27107}"/>
                </a:ext>
              </a:extLst>
            </p:cNvPr>
            <p:cNvGrpSpPr/>
            <p:nvPr/>
          </p:nvGrpSpPr>
          <p:grpSpPr>
            <a:xfrm>
              <a:off x="9551432" y="1041315"/>
              <a:ext cx="2545161" cy="5364619"/>
              <a:chOff x="1197299" y="1265435"/>
              <a:chExt cx="2545161" cy="5364619"/>
            </a:xfrm>
          </p:grpSpPr>
          <p:pic>
            <p:nvPicPr>
              <p:cNvPr id="19" name="Picture 18" descr="A black and white cell phone&#10;&#10;Description automatically generated">
                <a:extLst>
                  <a:ext uri="{FF2B5EF4-FFF2-40B4-BE49-F238E27FC236}">
                    <a16:creationId xmlns:a16="http://schemas.microsoft.com/office/drawing/2014/main" id="{E1F09E79-D608-D207-1707-B0CFC63D38BE}"/>
                  </a:ext>
                </a:extLst>
              </p:cNvPr>
              <p:cNvPicPr>
                <a:picLocks noChangeAspect="1"/>
              </p:cNvPicPr>
              <p:nvPr/>
            </p:nvPicPr>
            <p:blipFill rotWithShape="1">
              <a:blip r:embed="rId4">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20" name="Rectangle 19">
                <a:extLst>
                  <a:ext uri="{FF2B5EF4-FFF2-40B4-BE49-F238E27FC236}">
                    <a16:creationId xmlns:a16="http://schemas.microsoft.com/office/drawing/2014/main" id="{7BC22009-3B3B-8698-C2F4-EBD8066213F6}"/>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a:extLst>
                <a:ext uri="{FF2B5EF4-FFF2-40B4-BE49-F238E27FC236}">
                  <a16:creationId xmlns:a16="http://schemas.microsoft.com/office/drawing/2014/main" id="{8F829059-E101-FEC8-4B84-9CA7D83CD14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716768" y="1823061"/>
              <a:ext cx="2212848" cy="3940902"/>
            </a:xfrm>
            <a:prstGeom prst="rect">
              <a:avLst/>
            </a:prstGeom>
            <a:noFill/>
            <a:ln>
              <a:noFill/>
            </a:ln>
          </p:spPr>
        </p:pic>
      </p:grpSp>
      <p:grpSp>
        <p:nvGrpSpPr>
          <p:cNvPr id="12" name="Group 11">
            <a:extLst>
              <a:ext uri="{FF2B5EF4-FFF2-40B4-BE49-F238E27FC236}">
                <a16:creationId xmlns:a16="http://schemas.microsoft.com/office/drawing/2014/main" id="{745D0C98-BC46-4503-CD82-CB23C130899F}"/>
              </a:ext>
            </a:extLst>
          </p:cNvPr>
          <p:cNvGrpSpPr/>
          <p:nvPr/>
        </p:nvGrpSpPr>
        <p:grpSpPr>
          <a:xfrm>
            <a:off x="3818650" y="50821"/>
            <a:ext cx="663371" cy="663371"/>
            <a:chOff x="3924063" y="51337"/>
            <a:chExt cx="663371" cy="663371"/>
          </a:xfrm>
        </p:grpSpPr>
        <p:sp>
          <p:nvSpPr>
            <p:cNvPr id="14" name="Oval 13">
              <a:extLst>
                <a:ext uri="{FF2B5EF4-FFF2-40B4-BE49-F238E27FC236}">
                  <a16:creationId xmlns:a16="http://schemas.microsoft.com/office/drawing/2014/main" id="{50EC8AC7-6C5C-25C2-F1A8-27F3974FE438}"/>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Atom outline">
              <a:extLst>
                <a:ext uri="{FF2B5EF4-FFF2-40B4-BE49-F238E27FC236}">
                  <a16:creationId xmlns:a16="http://schemas.microsoft.com/office/drawing/2014/main" id="{BB797CDB-1A3A-E305-B47B-2531AA8F4B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9238" y="86512"/>
              <a:ext cx="593020" cy="593020"/>
            </a:xfrm>
            <a:prstGeom prst="rect">
              <a:avLst/>
            </a:prstGeom>
          </p:spPr>
        </p:pic>
      </p:grpSp>
      <p:sp>
        <p:nvSpPr>
          <p:cNvPr id="22" name="Arrow: Right 21">
            <a:extLst>
              <a:ext uri="{FF2B5EF4-FFF2-40B4-BE49-F238E27FC236}">
                <a16:creationId xmlns:a16="http://schemas.microsoft.com/office/drawing/2014/main" id="{0BDB18EC-E7AD-E4EF-911A-517622C8239E}"/>
              </a:ext>
            </a:extLst>
          </p:cNvPr>
          <p:cNvSpPr/>
          <p:nvPr/>
        </p:nvSpPr>
        <p:spPr>
          <a:xfrm>
            <a:off x="8411136" y="3423261"/>
            <a:ext cx="552271" cy="43815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5DE59D45-163A-8B77-EC13-BAAC04767EE8}"/>
              </a:ext>
            </a:extLst>
          </p:cNvPr>
          <p:cNvGrpSpPr/>
          <p:nvPr/>
        </p:nvGrpSpPr>
        <p:grpSpPr>
          <a:xfrm>
            <a:off x="9185320" y="1006863"/>
            <a:ext cx="2545161" cy="5364619"/>
            <a:chOff x="1197299" y="1265435"/>
            <a:chExt cx="2545161" cy="5364619"/>
          </a:xfrm>
        </p:grpSpPr>
        <p:pic>
          <p:nvPicPr>
            <p:cNvPr id="24" name="Picture 23" descr="A black and white cell phone&#10;&#10;Description automatically generated">
              <a:extLst>
                <a:ext uri="{FF2B5EF4-FFF2-40B4-BE49-F238E27FC236}">
                  <a16:creationId xmlns:a16="http://schemas.microsoft.com/office/drawing/2014/main" id="{B2F5B7F2-AC1A-4C79-C8C1-1B9ABDB1B4ED}"/>
                </a:ext>
              </a:extLst>
            </p:cNvPr>
            <p:cNvPicPr>
              <a:picLocks noChangeAspect="1"/>
            </p:cNvPicPr>
            <p:nvPr/>
          </p:nvPicPr>
          <p:blipFill rotWithShape="1">
            <a:blip r:embed="rId4">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25" name="Rectangle 24">
              <a:extLst>
                <a:ext uri="{FF2B5EF4-FFF2-40B4-BE49-F238E27FC236}">
                  <a16:creationId xmlns:a16="http://schemas.microsoft.com/office/drawing/2014/main" id="{A5F669FF-C2D6-980C-561E-2BCDC391CA3E}"/>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6" name="video xac thuc khuon mat">
            <a:hlinkClick r:id="" action="ppaction://media"/>
            <a:extLst>
              <a:ext uri="{FF2B5EF4-FFF2-40B4-BE49-F238E27FC236}">
                <a16:creationId xmlns:a16="http://schemas.microsoft.com/office/drawing/2014/main" id="{F44B7FAC-F18A-C766-772D-D09399851F6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b="3950"/>
          <a:stretch/>
        </p:blipFill>
        <p:spPr>
          <a:xfrm>
            <a:off x="9368608" y="1721802"/>
            <a:ext cx="2212848" cy="4017965"/>
          </a:xfrm>
          <a:prstGeom prst="rect">
            <a:avLst/>
          </a:prstGeom>
        </p:spPr>
      </p:pic>
    </p:spTree>
    <p:extLst>
      <p:ext uri="{BB962C8B-B14F-4D97-AF65-F5344CB8AC3E}">
        <p14:creationId xmlns:p14="http://schemas.microsoft.com/office/powerpoint/2010/main" val="405890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500"/>
                                        <p:tgtEl>
                                          <p:spTgt spid="22"/>
                                        </p:tgtEl>
                                      </p:cBhvr>
                                    </p:animEffect>
                                  </p:childTnLst>
                                </p:cTn>
                              </p:par>
                              <p:par>
                                <p:cTn id="8" presetID="2" presetClass="mediacall" presetSubtype="0" fill="hold" nodeType="withEffect">
                                  <p:stCondLst>
                                    <p:cond delay="0"/>
                                  </p:stCondLst>
                                  <p:childTnLst>
                                    <p:cmd type="call" cmd="togglePause">
                                      <p:cBhvr>
                                        <p:cTn id="9"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6"/>
                </p:tgtEl>
              </p:cMediaNode>
            </p:video>
            <p:video fullScrn="1">
              <p:cMediaNode>
                <p:cTn id="11" fill="hold" display="0">
                  <p:stCondLst>
                    <p:cond delay="indefinite"/>
                  </p:stCondLst>
                </p:cTn>
                <p:tgtEl>
                  <p:spTgt spid="26"/>
                </p:tgtEl>
              </p:cMediaNode>
            </p:video>
          </p:childTnLst>
        </p:cTn>
      </p:par>
    </p:tnLst>
    <p:bldLst>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4858C0D-3020-58C1-EF87-08786FFA6346}"/>
              </a:ext>
            </a:extLst>
          </p:cNvPr>
          <p:cNvSpPr/>
          <p:nvPr/>
        </p:nvSpPr>
        <p:spPr>
          <a:xfrm>
            <a:off x="2070848" y="-11754"/>
            <a:ext cx="1012115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799209CE-CAB7-8C45-9807-A98307F7C82E}"/>
              </a:ext>
            </a:extLst>
          </p:cNvPr>
          <p:cNvGrpSpPr/>
          <p:nvPr/>
        </p:nvGrpSpPr>
        <p:grpSpPr>
          <a:xfrm>
            <a:off x="2283104" y="961278"/>
            <a:ext cx="2545161" cy="5364619"/>
            <a:chOff x="3487531" y="1090553"/>
            <a:chExt cx="2545161" cy="5364619"/>
          </a:xfrm>
        </p:grpSpPr>
        <p:grpSp>
          <p:nvGrpSpPr>
            <p:cNvPr id="9" name="Group 8">
              <a:extLst>
                <a:ext uri="{FF2B5EF4-FFF2-40B4-BE49-F238E27FC236}">
                  <a16:creationId xmlns:a16="http://schemas.microsoft.com/office/drawing/2014/main" id="{3E53A0AB-A105-E1B4-E1DD-D09268EDDE81}"/>
                </a:ext>
              </a:extLst>
            </p:cNvPr>
            <p:cNvGrpSpPr/>
            <p:nvPr/>
          </p:nvGrpSpPr>
          <p:grpSpPr>
            <a:xfrm>
              <a:off x="3487531" y="1090553"/>
              <a:ext cx="2545161" cy="5364619"/>
              <a:chOff x="1197299" y="1265435"/>
              <a:chExt cx="2545161" cy="5364619"/>
            </a:xfrm>
          </p:grpSpPr>
          <p:pic>
            <p:nvPicPr>
              <p:cNvPr id="10" name="Picture 9" descr="A black and white cell phone&#10;&#10;Description automatically generated">
                <a:extLst>
                  <a:ext uri="{FF2B5EF4-FFF2-40B4-BE49-F238E27FC236}">
                    <a16:creationId xmlns:a16="http://schemas.microsoft.com/office/drawing/2014/main" id="{1AFFDD63-DCDD-8849-9F80-EEE7E14754C3}"/>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11" name="Rectangle 10">
                <a:extLst>
                  <a:ext uri="{FF2B5EF4-FFF2-40B4-BE49-F238E27FC236}">
                    <a16:creationId xmlns:a16="http://schemas.microsoft.com/office/drawing/2014/main" id="{0C7242E2-1963-2DAF-4D65-AD93BE69D41D}"/>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a:extLst>
                <a:ext uri="{FF2B5EF4-FFF2-40B4-BE49-F238E27FC236}">
                  <a16:creationId xmlns:a16="http://schemas.microsoft.com/office/drawing/2014/main" id="{DB368490-0120-B389-B40B-7AFD25CDE87D}"/>
                </a:ext>
              </a:extLst>
            </p:cNvPr>
            <p:cNvPicPr>
              <a:picLocks noChangeAspect="1"/>
            </p:cNvPicPr>
            <p:nvPr/>
          </p:nvPicPr>
          <p:blipFill rotWithShape="1">
            <a:blip r:embed="rId3"/>
            <a:srcRect t="4921" b="13249"/>
            <a:stretch/>
          </p:blipFill>
          <p:spPr>
            <a:xfrm>
              <a:off x="3660348" y="1856139"/>
              <a:ext cx="2212848" cy="3918909"/>
            </a:xfrm>
            <a:prstGeom prst="rect">
              <a:avLst/>
            </a:prstGeom>
          </p:spPr>
        </p:pic>
      </p:grpSp>
      <p:grpSp>
        <p:nvGrpSpPr>
          <p:cNvPr id="25" name="Group 24">
            <a:extLst>
              <a:ext uri="{FF2B5EF4-FFF2-40B4-BE49-F238E27FC236}">
                <a16:creationId xmlns:a16="http://schemas.microsoft.com/office/drawing/2014/main" id="{96A84902-23C8-D50E-B793-DB3468AD600F}"/>
              </a:ext>
            </a:extLst>
          </p:cNvPr>
          <p:cNvGrpSpPr/>
          <p:nvPr/>
        </p:nvGrpSpPr>
        <p:grpSpPr>
          <a:xfrm>
            <a:off x="8760734" y="961279"/>
            <a:ext cx="2545161" cy="5364619"/>
            <a:chOff x="7231014" y="1090552"/>
            <a:chExt cx="2545161" cy="5364619"/>
          </a:xfrm>
        </p:grpSpPr>
        <p:grpSp>
          <p:nvGrpSpPr>
            <p:cNvPr id="12" name="Group 11">
              <a:extLst>
                <a:ext uri="{FF2B5EF4-FFF2-40B4-BE49-F238E27FC236}">
                  <a16:creationId xmlns:a16="http://schemas.microsoft.com/office/drawing/2014/main" id="{AAA87545-4369-E2F0-CB2E-AE14B183C6DC}"/>
                </a:ext>
              </a:extLst>
            </p:cNvPr>
            <p:cNvGrpSpPr/>
            <p:nvPr/>
          </p:nvGrpSpPr>
          <p:grpSpPr>
            <a:xfrm>
              <a:off x="7231014" y="1090552"/>
              <a:ext cx="2545161" cy="5364619"/>
              <a:chOff x="1197299" y="1265435"/>
              <a:chExt cx="2545161" cy="5364619"/>
            </a:xfrm>
          </p:grpSpPr>
          <p:pic>
            <p:nvPicPr>
              <p:cNvPr id="14" name="Picture 13" descr="A black and white cell phone&#10;&#10;Description automatically generated">
                <a:extLst>
                  <a:ext uri="{FF2B5EF4-FFF2-40B4-BE49-F238E27FC236}">
                    <a16:creationId xmlns:a16="http://schemas.microsoft.com/office/drawing/2014/main" id="{C501C4C5-3BD2-6FE1-FCBD-2BD5C6C08DA2}"/>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15" name="Rectangle 14">
                <a:extLst>
                  <a:ext uri="{FF2B5EF4-FFF2-40B4-BE49-F238E27FC236}">
                    <a16:creationId xmlns:a16="http://schemas.microsoft.com/office/drawing/2014/main" id="{64AB6FB0-D7C0-4108-F02F-2517A1E01650}"/>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DF9347DB-52E0-A923-49BB-B889057E07B9}"/>
                </a:ext>
              </a:extLst>
            </p:cNvPr>
            <p:cNvPicPr>
              <a:picLocks noChangeAspect="1"/>
            </p:cNvPicPr>
            <p:nvPr/>
          </p:nvPicPr>
          <p:blipFill rotWithShape="1">
            <a:blip r:embed="rId4"/>
            <a:srcRect t="5398" b="13697"/>
            <a:stretch/>
          </p:blipFill>
          <p:spPr>
            <a:xfrm>
              <a:off x="7405315" y="1876750"/>
              <a:ext cx="2233789" cy="3911309"/>
            </a:xfrm>
            <a:prstGeom prst="rect">
              <a:avLst/>
            </a:prstGeom>
          </p:spPr>
        </p:pic>
      </p:grpSp>
      <p:sp>
        <p:nvSpPr>
          <p:cNvPr id="38" name="TextBox 37">
            <a:extLst>
              <a:ext uri="{FF2B5EF4-FFF2-40B4-BE49-F238E27FC236}">
                <a16:creationId xmlns:a16="http://schemas.microsoft.com/office/drawing/2014/main" id="{E245119E-875C-21E9-04AF-86DDE8C056D4}"/>
              </a:ext>
            </a:extLst>
          </p:cNvPr>
          <p:cNvSpPr txBox="1"/>
          <p:nvPr/>
        </p:nvSpPr>
        <p:spPr>
          <a:xfrm>
            <a:off x="2464089" y="67631"/>
            <a:ext cx="7056344" cy="553998"/>
          </a:xfrm>
          <a:prstGeom prst="rect">
            <a:avLst/>
          </a:prstGeom>
          <a:noFill/>
        </p:spPr>
        <p:txBody>
          <a:bodyPr wrap="square" rtlCol="0">
            <a:spAutoFit/>
          </a:bodyPr>
          <a:lstStyle/>
          <a:p>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Giao diện sử dụng - Xác thực khuôn mặt</a:t>
            </a:r>
          </a:p>
        </p:txBody>
      </p:sp>
      <p:grpSp>
        <p:nvGrpSpPr>
          <p:cNvPr id="2" name="Group 1">
            <a:extLst>
              <a:ext uri="{FF2B5EF4-FFF2-40B4-BE49-F238E27FC236}">
                <a16:creationId xmlns:a16="http://schemas.microsoft.com/office/drawing/2014/main" id="{20205B0E-CC83-5B09-B728-5F6DF29C9FB8}"/>
              </a:ext>
            </a:extLst>
          </p:cNvPr>
          <p:cNvGrpSpPr/>
          <p:nvPr/>
        </p:nvGrpSpPr>
        <p:grpSpPr>
          <a:xfrm>
            <a:off x="1535832" y="68976"/>
            <a:ext cx="663371" cy="663371"/>
            <a:chOff x="3924063" y="51337"/>
            <a:chExt cx="663371" cy="663371"/>
          </a:xfrm>
        </p:grpSpPr>
        <p:sp>
          <p:nvSpPr>
            <p:cNvPr id="5" name="Oval 4">
              <a:extLst>
                <a:ext uri="{FF2B5EF4-FFF2-40B4-BE49-F238E27FC236}">
                  <a16:creationId xmlns:a16="http://schemas.microsoft.com/office/drawing/2014/main" id="{52F67CA9-9E2B-3425-C89F-E1E29936CA35}"/>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Atom outline">
              <a:extLst>
                <a:ext uri="{FF2B5EF4-FFF2-40B4-BE49-F238E27FC236}">
                  <a16:creationId xmlns:a16="http://schemas.microsoft.com/office/drawing/2014/main" id="{9AA6C6C9-50F3-E2F9-2EE3-DFA5812B6B2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9238" y="86512"/>
              <a:ext cx="593020" cy="593020"/>
            </a:xfrm>
            <a:prstGeom prst="rect">
              <a:avLst/>
            </a:prstGeom>
          </p:spPr>
        </p:pic>
      </p:grpSp>
      <p:cxnSp>
        <p:nvCxnSpPr>
          <p:cNvPr id="8" name="Straight Arrow Connector 7">
            <a:extLst>
              <a:ext uri="{FF2B5EF4-FFF2-40B4-BE49-F238E27FC236}">
                <a16:creationId xmlns:a16="http://schemas.microsoft.com/office/drawing/2014/main" id="{BF9D2BAD-B114-5CEE-129E-4B6609764DE2}"/>
              </a:ext>
            </a:extLst>
          </p:cNvPr>
          <p:cNvCxnSpPr/>
          <p:nvPr/>
        </p:nvCxnSpPr>
        <p:spPr>
          <a:xfrm flipV="1">
            <a:off x="5807634" y="3707605"/>
            <a:ext cx="2008094" cy="10305"/>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6525C90-0099-DFFA-3CC2-51B482B6726E}"/>
              </a:ext>
            </a:extLst>
          </p:cNvPr>
          <p:cNvSpPr txBox="1"/>
          <p:nvPr/>
        </p:nvSpPr>
        <p:spPr>
          <a:xfrm>
            <a:off x="5450006" y="3054489"/>
            <a:ext cx="2688986" cy="523220"/>
          </a:xfrm>
          <a:prstGeom prst="rect">
            <a:avLst/>
          </a:prstGeom>
          <a:noFill/>
        </p:spPr>
        <p:txBody>
          <a:bodyPr wrap="square" rtlCol="0">
            <a:spAutoFit/>
          </a:bodyPr>
          <a:lstStyle/>
          <a:p>
            <a:pPr algn="ctr"/>
            <a:r>
              <a:rPr lang="en-US" sz="1400" dirty="0">
                <a:solidFill>
                  <a:schemeClr val="accent5">
                    <a:lumMod val="50000"/>
                  </a:schemeClr>
                </a:solidFill>
                <a:latin typeface="Roboto" pitchFamily="2" charset="0"/>
                <a:ea typeface="Roboto" pitchFamily="2" charset="0"/>
                <a:cs typeface="Times New Roman" panose="02020603050405020304" pitchFamily="18" charset="0"/>
              </a:rPr>
              <a:t>Khi khuôn mặt không trùng khớp với giấy tờ tùy thân</a:t>
            </a:r>
            <a:endParaRPr lang="it-IT" sz="1400" b="0" i="0" u="none" strike="noStrike" baseline="0" dirty="0">
              <a:solidFill>
                <a:srgbClr val="081D4F"/>
              </a:solidFill>
              <a:latin typeface="Roboto" pitchFamily="2" charset="0"/>
              <a:ea typeface="Roboto" pitchFamily="2" charset="0"/>
            </a:endParaRPr>
          </a:p>
        </p:txBody>
      </p:sp>
    </p:spTree>
    <p:extLst>
      <p:ext uri="{BB962C8B-B14F-4D97-AF65-F5344CB8AC3E}">
        <p14:creationId xmlns:p14="http://schemas.microsoft.com/office/powerpoint/2010/main" val="62091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750"/>
                                        <p:tgtEl>
                                          <p:spTgt spid="25"/>
                                        </p:tgtEl>
                                      </p:cBhvr>
                                    </p:animEffect>
                                    <p:anim calcmode="lin" valueType="num">
                                      <p:cBhvr>
                                        <p:cTn id="18" dur="750" fill="hold"/>
                                        <p:tgtEl>
                                          <p:spTgt spid="25"/>
                                        </p:tgtEl>
                                        <p:attrNameLst>
                                          <p:attrName>ppt_x</p:attrName>
                                        </p:attrNameLst>
                                      </p:cBhvr>
                                      <p:tavLst>
                                        <p:tav tm="0">
                                          <p:val>
                                            <p:strVal val="#ppt_x"/>
                                          </p:val>
                                        </p:tav>
                                        <p:tav tm="100000">
                                          <p:val>
                                            <p:strVal val="#ppt_x"/>
                                          </p:val>
                                        </p:tav>
                                      </p:tavLst>
                                    </p:anim>
                                    <p:anim calcmode="lin" valueType="num">
                                      <p:cBhvr>
                                        <p:cTn id="19"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B49379A-146A-E9A6-B616-4130B298395B}"/>
              </a:ext>
            </a:extLst>
          </p:cNvPr>
          <p:cNvGrpSpPr/>
          <p:nvPr/>
        </p:nvGrpSpPr>
        <p:grpSpPr>
          <a:xfrm>
            <a:off x="2070848" y="-11754"/>
            <a:ext cx="10121154" cy="763279"/>
            <a:chOff x="4279297" y="-20719"/>
            <a:chExt cx="7912704" cy="763279"/>
          </a:xfrm>
        </p:grpSpPr>
        <p:sp>
          <p:nvSpPr>
            <p:cNvPr id="4" name="Rectangle 3">
              <a:extLst>
                <a:ext uri="{FF2B5EF4-FFF2-40B4-BE49-F238E27FC236}">
                  <a16:creationId xmlns:a16="http://schemas.microsoft.com/office/drawing/2014/main" id="{04858C0D-3020-58C1-EF87-08786FFA6346}"/>
                </a:ext>
              </a:extLst>
            </p:cNvPr>
            <p:cNvSpPr/>
            <p:nvPr/>
          </p:nvSpPr>
          <p:spPr>
            <a:xfrm>
              <a:off x="4279297" y="-20719"/>
              <a:ext cx="791270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4379645" y="114698"/>
              <a:ext cx="7746626" cy="553998"/>
            </a:xfrm>
            <a:prstGeom prst="rect">
              <a:avLst/>
            </a:prstGeom>
            <a:noFill/>
          </p:spPr>
          <p:txBody>
            <a:bodyPr wrap="square" rtlCol="0">
              <a:spAutoFit/>
            </a:bodyPr>
            <a:lstStyle/>
            <a:p>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Giao diện sử dụng – Tổng hợp kết quả xác thực</a:t>
              </a:r>
            </a:p>
          </p:txBody>
        </p:sp>
      </p:grpSp>
      <p:grpSp>
        <p:nvGrpSpPr>
          <p:cNvPr id="8" name="Group 7">
            <a:extLst>
              <a:ext uri="{FF2B5EF4-FFF2-40B4-BE49-F238E27FC236}">
                <a16:creationId xmlns:a16="http://schemas.microsoft.com/office/drawing/2014/main" id="{D67EE529-DB00-0B81-1320-EFD2013F864E}"/>
              </a:ext>
            </a:extLst>
          </p:cNvPr>
          <p:cNvGrpSpPr/>
          <p:nvPr/>
        </p:nvGrpSpPr>
        <p:grpSpPr>
          <a:xfrm>
            <a:off x="5189498" y="1027799"/>
            <a:ext cx="2545161" cy="5364619"/>
            <a:chOff x="9519451" y="1108481"/>
            <a:chExt cx="2545161" cy="5364619"/>
          </a:xfrm>
        </p:grpSpPr>
        <p:grpSp>
          <p:nvGrpSpPr>
            <p:cNvPr id="12" name="Group 11">
              <a:extLst>
                <a:ext uri="{FF2B5EF4-FFF2-40B4-BE49-F238E27FC236}">
                  <a16:creationId xmlns:a16="http://schemas.microsoft.com/office/drawing/2014/main" id="{1111F634-4195-15DE-DC7E-3ED7D6963784}"/>
                </a:ext>
              </a:extLst>
            </p:cNvPr>
            <p:cNvGrpSpPr/>
            <p:nvPr/>
          </p:nvGrpSpPr>
          <p:grpSpPr>
            <a:xfrm>
              <a:off x="9519451" y="1108481"/>
              <a:ext cx="2545161" cy="5364619"/>
              <a:chOff x="1197299" y="1265435"/>
              <a:chExt cx="2545161" cy="5364619"/>
            </a:xfrm>
          </p:grpSpPr>
          <p:pic>
            <p:nvPicPr>
              <p:cNvPr id="15" name="Picture 14" descr="A black and white cell phone&#10;&#10;Description automatically generated">
                <a:extLst>
                  <a:ext uri="{FF2B5EF4-FFF2-40B4-BE49-F238E27FC236}">
                    <a16:creationId xmlns:a16="http://schemas.microsoft.com/office/drawing/2014/main" id="{432F12A2-2F62-6E12-395C-0FCB4892770B}"/>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23309" t="14426" r="23010" b="14628"/>
              <a:stretch/>
            </p:blipFill>
            <p:spPr>
              <a:xfrm>
                <a:off x="1197299" y="1265435"/>
                <a:ext cx="2545161" cy="5364619"/>
              </a:xfrm>
              <a:prstGeom prst="rect">
                <a:avLst/>
              </a:prstGeom>
            </p:spPr>
          </p:pic>
          <p:sp>
            <p:nvSpPr>
              <p:cNvPr id="16" name="Rectangle 15">
                <a:extLst>
                  <a:ext uri="{FF2B5EF4-FFF2-40B4-BE49-F238E27FC236}">
                    <a16:creationId xmlns:a16="http://schemas.microsoft.com/office/drawing/2014/main" id="{BBDF932E-9CE9-DC47-A9A7-E03C77235DFE}"/>
                  </a:ext>
                </a:extLst>
              </p:cNvPr>
              <p:cNvSpPr/>
              <p:nvPr/>
            </p:nvSpPr>
            <p:spPr>
              <a:xfrm>
                <a:off x="1371600" y="2031022"/>
                <a:ext cx="2212848" cy="393192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a:extLst>
                <a:ext uri="{FF2B5EF4-FFF2-40B4-BE49-F238E27FC236}">
                  <a16:creationId xmlns:a16="http://schemas.microsoft.com/office/drawing/2014/main" id="{0DE863D6-189F-1970-C25F-365C15DD51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3752" y="1874068"/>
              <a:ext cx="2212848" cy="3934559"/>
            </a:xfrm>
            <a:prstGeom prst="rect">
              <a:avLst/>
            </a:prstGeom>
          </p:spPr>
        </p:pic>
      </p:grpSp>
      <p:grpSp>
        <p:nvGrpSpPr>
          <p:cNvPr id="5" name="Group 4">
            <a:extLst>
              <a:ext uri="{FF2B5EF4-FFF2-40B4-BE49-F238E27FC236}">
                <a16:creationId xmlns:a16="http://schemas.microsoft.com/office/drawing/2014/main" id="{8C647C4E-FA38-CAF1-332D-52A5E71A9CC5}"/>
              </a:ext>
            </a:extLst>
          </p:cNvPr>
          <p:cNvGrpSpPr/>
          <p:nvPr/>
        </p:nvGrpSpPr>
        <p:grpSpPr>
          <a:xfrm>
            <a:off x="1535832" y="68976"/>
            <a:ext cx="663371" cy="663371"/>
            <a:chOff x="3924063" y="51337"/>
            <a:chExt cx="663371" cy="663371"/>
          </a:xfrm>
        </p:grpSpPr>
        <p:sp>
          <p:nvSpPr>
            <p:cNvPr id="6" name="Oval 5">
              <a:extLst>
                <a:ext uri="{FF2B5EF4-FFF2-40B4-BE49-F238E27FC236}">
                  <a16:creationId xmlns:a16="http://schemas.microsoft.com/office/drawing/2014/main" id="{93A614CD-3FEE-46DB-B54B-84FCB15A56B7}"/>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Atom outline">
              <a:extLst>
                <a:ext uri="{FF2B5EF4-FFF2-40B4-BE49-F238E27FC236}">
                  <a16:creationId xmlns:a16="http://schemas.microsoft.com/office/drawing/2014/main" id="{8766BF1E-F708-9658-3B73-917E284806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59238" y="86512"/>
              <a:ext cx="593020" cy="593020"/>
            </a:xfrm>
            <a:prstGeom prst="rect">
              <a:avLst/>
            </a:prstGeom>
          </p:spPr>
        </p:pic>
      </p:grpSp>
    </p:spTree>
    <p:extLst>
      <p:ext uri="{BB962C8B-B14F-4D97-AF65-F5344CB8AC3E}">
        <p14:creationId xmlns:p14="http://schemas.microsoft.com/office/powerpoint/2010/main" val="791566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7336E6-7AFA-503D-A461-2DC488E99597}"/>
              </a:ext>
            </a:extLst>
          </p:cNvPr>
          <p:cNvSpPr/>
          <p:nvPr/>
        </p:nvSpPr>
        <p:spPr>
          <a:xfrm rot="16200000">
            <a:off x="6327915" y="-4462839"/>
            <a:ext cx="861773" cy="977823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B49379A-146A-E9A6-B616-4130B298395B}"/>
              </a:ext>
            </a:extLst>
          </p:cNvPr>
          <p:cNvGrpSpPr/>
          <p:nvPr/>
        </p:nvGrpSpPr>
        <p:grpSpPr>
          <a:xfrm>
            <a:off x="2070848" y="-11754"/>
            <a:ext cx="9440337" cy="763279"/>
            <a:chOff x="4279297" y="-20719"/>
            <a:chExt cx="7912704" cy="763279"/>
          </a:xfrm>
        </p:grpSpPr>
        <p:sp>
          <p:nvSpPr>
            <p:cNvPr id="4" name="Rectangle 3">
              <a:extLst>
                <a:ext uri="{FF2B5EF4-FFF2-40B4-BE49-F238E27FC236}">
                  <a16:creationId xmlns:a16="http://schemas.microsoft.com/office/drawing/2014/main" id="{04858C0D-3020-58C1-EF87-08786FFA6346}"/>
                </a:ext>
              </a:extLst>
            </p:cNvPr>
            <p:cNvSpPr/>
            <p:nvPr/>
          </p:nvSpPr>
          <p:spPr>
            <a:xfrm>
              <a:off x="4279297" y="-20719"/>
              <a:ext cx="791270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4379645" y="114698"/>
              <a:ext cx="7746626" cy="553998"/>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Công nghệ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eKYC</a:t>
              </a: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 theo tiêu chuẩn quốc tế ISO 30107</a:t>
              </a:r>
            </a:p>
          </p:txBody>
        </p:sp>
      </p:grpSp>
      <p:pic>
        <p:nvPicPr>
          <p:cNvPr id="7" name="Picture 6">
            <a:extLst>
              <a:ext uri="{FF2B5EF4-FFF2-40B4-BE49-F238E27FC236}">
                <a16:creationId xmlns:a16="http://schemas.microsoft.com/office/drawing/2014/main" id="{11D409CB-0CFF-5EF7-340A-8BADEBE3A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8500" y="1044151"/>
            <a:ext cx="6035563" cy="5486875"/>
          </a:xfrm>
          <a:prstGeom prst="rect">
            <a:avLst/>
          </a:prstGeom>
        </p:spPr>
      </p:pic>
    </p:spTree>
    <p:extLst>
      <p:ext uri="{BB962C8B-B14F-4D97-AF65-F5344CB8AC3E}">
        <p14:creationId xmlns:p14="http://schemas.microsoft.com/office/powerpoint/2010/main" val="2622434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91716B83-1D19-68DA-E40F-A94969A60342}"/>
              </a:ext>
            </a:extLst>
          </p:cNvPr>
          <p:cNvGrpSpPr/>
          <p:nvPr/>
        </p:nvGrpSpPr>
        <p:grpSpPr>
          <a:xfrm>
            <a:off x="2989673" y="0"/>
            <a:ext cx="6499364" cy="861773"/>
            <a:chOff x="-83972" y="-11479"/>
            <a:chExt cx="6499364" cy="861773"/>
          </a:xfrm>
        </p:grpSpPr>
        <p:sp>
          <p:nvSpPr>
            <p:cNvPr id="76" name="Rectangle 75">
              <a:extLst>
                <a:ext uri="{FF2B5EF4-FFF2-40B4-BE49-F238E27FC236}">
                  <a16:creationId xmlns:a16="http://schemas.microsoft.com/office/drawing/2014/main" id="{BEB8A85D-E2EF-1A03-5796-709C541D061E}"/>
                </a:ext>
              </a:extLst>
            </p:cNvPr>
            <p:cNvSpPr/>
            <p:nvPr/>
          </p:nvSpPr>
          <p:spPr>
            <a:xfrm rot="16200000">
              <a:off x="2734823" y="-2830274"/>
              <a:ext cx="861773" cy="6499364"/>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90D575B-014A-4C88-6F9A-66AB39C646C2}"/>
                </a:ext>
              </a:extLst>
            </p:cNvPr>
            <p:cNvSpPr/>
            <p:nvPr/>
          </p:nvSpPr>
          <p:spPr>
            <a:xfrm>
              <a:off x="-442" y="-9057"/>
              <a:ext cx="6311153"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C43BB7-66AF-BFA9-E49E-1A44F0296400}"/>
                </a:ext>
              </a:extLst>
            </p:cNvPr>
            <p:cNvSpPr txBox="1"/>
            <p:nvPr/>
          </p:nvSpPr>
          <p:spPr>
            <a:xfrm>
              <a:off x="231424" y="106312"/>
              <a:ext cx="5987113" cy="553998"/>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Cavolini" panose="020B0502040204020203" pitchFamily="66" charset="0"/>
                </a:rPr>
                <a:t>Tại sao là </a:t>
              </a:r>
              <a:r>
                <a:rPr lang="en-US" sz="3000" b="1" dirty="0" err="1">
                  <a:solidFill>
                    <a:srgbClr val="FFC000"/>
                  </a:solidFill>
                  <a:latin typeface="Roboto" panose="02000000000000000000" pitchFamily="2" charset="0"/>
                  <a:ea typeface="Roboto" panose="02000000000000000000" pitchFamily="2" charset="0"/>
                  <a:cs typeface="Cavolini" panose="020B0502040204020203" pitchFamily="66" charset="0"/>
                </a:rPr>
                <a:t>CheckID</a:t>
              </a:r>
              <a:r>
                <a:rPr lang="en-US" sz="3000" b="1" dirty="0">
                  <a:solidFill>
                    <a:srgbClr val="FFC000"/>
                  </a:solidFill>
                  <a:latin typeface="Roboto" panose="02000000000000000000" pitchFamily="2" charset="0"/>
                  <a:ea typeface="Roboto" panose="02000000000000000000" pitchFamily="2" charset="0"/>
                  <a:cs typeface="Cavolini" panose="020B0502040204020203" pitchFamily="66" charset="0"/>
                </a:rPr>
                <a:t>?</a:t>
              </a:r>
            </a:p>
          </p:txBody>
        </p:sp>
      </p:grpSp>
      <p:grpSp>
        <p:nvGrpSpPr>
          <p:cNvPr id="29" name="Group 28">
            <a:extLst>
              <a:ext uri="{FF2B5EF4-FFF2-40B4-BE49-F238E27FC236}">
                <a16:creationId xmlns:a16="http://schemas.microsoft.com/office/drawing/2014/main" id="{85FB066A-9705-3F7F-67CB-FFD5601732DA}"/>
              </a:ext>
            </a:extLst>
          </p:cNvPr>
          <p:cNvGrpSpPr/>
          <p:nvPr/>
        </p:nvGrpSpPr>
        <p:grpSpPr>
          <a:xfrm>
            <a:off x="1996024" y="1484982"/>
            <a:ext cx="3498425" cy="1211620"/>
            <a:chOff x="479212" y="1566596"/>
            <a:chExt cx="3498425" cy="1211620"/>
          </a:xfrm>
        </p:grpSpPr>
        <p:grpSp>
          <p:nvGrpSpPr>
            <p:cNvPr id="68" name="Group 67">
              <a:extLst>
                <a:ext uri="{FF2B5EF4-FFF2-40B4-BE49-F238E27FC236}">
                  <a16:creationId xmlns:a16="http://schemas.microsoft.com/office/drawing/2014/main" id="{2F46B2F9-7599-C422-5916-BB982EBBBC8F}"/>
                </a:ext>
              </a:extLst>
            </p:cNvPr>
            <p:cNvGrpSpPr/>
            <p:nvPr/>
          </p:nvGrpSpPr>
          <p:grpSpPr>
            <a:xfrm>
              <a:off x="1828994" y="1566596"/>
              <a:ext cx="640080" cy="640080"/>
              <a:chOff x="5471808" y="1465635"/>
              <a:chExt cx="943583" cy="943583"/>
            </a:xfrm>
          </p:grpSpPr>
          <p:sp>
            <p:nvSpPr>
              <p:cNvPr id="6" name="Oval 5">
                <a:extLst>
                  <a:ext uri="{FF2B5EF4-FFF2-40B4-BE49-F238E27FC236}">
                    <a16:creationId xmlns:a16="http://schemas.microsoft.com/office/drawing/2014/main" id="{3CAB9F8F-7A16-7670-2C41-8602D7B37FF4}"/>
                  </a:ext>
                </a:extLst>
              </p:cNvPr>
              <p:cNvSpPr/>
              <p:nvPr/>
            </p:nvSpPr>
            <p:spPr>
              <a:xfrm>
                <a:off x="547180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oogle Shape;12220;p76">
                <a:extLst>
                  <a:ext uri="{FF2B5EF4-FFF2-40B4-BE49-F238E27FC236}">
                    <a16:creationId xmlns:a16="http://schemas.microsoft.com/office/drawing/2014/main" id="{A7B2D83F-257B-69D9-6444-FCB38D8A9F04}"/>
                  </a:ext>
                </a:extLst>
              </p:cNvPr>
              <p:cNvGrpSpPr/>
              <p:nvPr/>
            </p:nvGrpSpPr>
            <p:grpSpPr>
              <a:xfrm>
                <a:off x="5713167" y="1713419"/>
                <a:ext cx="460863" cy="439257"/>
                <a:chOff x="6870193" y="2295620"/>
                <a:chExt cx="360356" cy="343462"/>
              </a:xfrm>
              <a:solidFill>
                <a:schemeClr val="bg1"/>
              </a:solidFill>
            </p:grpSpPr>
            <p:sp>
              <p:nvSpPr>
                <p:cNvPr id="25" name="Google Shape;12221;p76">
                  <a:extLst>
                    <a:ext uri="{FF2B5EF4-FFF2-40B4-BE49-F238E27FC236}">
                      <a16:creationId xmlns:a16="http://schemas.microsoft.com/office/drawing/2014/main" id="{E66662A5-2A00-DB4A-1B43-216DAB1863B7}"/>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222;p76">
                  <a:extLst>
                    <a:ext uri="{FF2B5EF4-FFF2-40B4-BE49-F238E27FC236}">
                      <a16:creationId xmlns:a16="http://schemas.microsoft.com/office/drawing/2014/main" id="{CC9AE4F3-4BB4-2620-6CA9-E242CDC0274E}"/>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4" name="TextBox 73">
              <a:extLst>
                <a:ext uri="{FF2B5EF4-FFF2-40B4-BE49-F238E27FC236}">
                  <a16:creationId xmlns:a16="http://schemas.microsoft.com/office/drawing/2014/main" id="{2989C2DB-AA20-ADBF-7B8D-1DD70E295FF8}"/>
                </a:ext>
              </a:extLst>
            </p:cNvPr>
            <p:cNvSpPr txBox="1"/>
            <p:nvPr/>
          </p:nvSpPr>
          <p:spPr>
            <a:xfrm>
              <a:off x="479212" y="2357588"/>
              <a:ext cx="3498425"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Tăng trải nghiệm khách hàng</a:t>
              </a:r>
              <a:endParaRPr lang="en-US" sz="1600" dirty="0">
                <a:latin typeface="Roboto" panose="02000000000000000000" pitchFamily="2" charset="0"/>
                <a:ea typeface="Roboto" panose="02000000000000000000" pitchFamily="2" charset="0"/>
                <a:cs typeface="Roboto" panose="02000000000000000000" pitchFamily="2" charset="0"/>
              </a:endParaRPr>
            </a:p>
          </p:txBody>
        </p:sp>
      </p:grpSp>
      <p:grpSp>
        <p:nvGrpSpPr>
          <p:cNvPr id="30" name="Group 29">
            <a:extLst>
              <a:ext uri="{FF2B5EF4-FFF2-40B4-BE49-F238E27FC236}">
                <a16:creationId xmlns:a16="http://schemas.microsoft.com/office/drawing/2014/main" id="{40947328-D821-20A9-FC58-AFA7D9D5D8D7}"/>
              </a:ext>
            </a:extLst>
          </p:cNvPr>
          <p:cNvGrpSpPr/>
          <p:nvPr/>
        </p:nvGrpSpPr>
        <p:grpSpPr>
          <a:xfrm>
            <a:off x="6734297" y="1489684"/>
            <a:ext cx="3568587" cy="1211620"/>
            <a:chOff x="5699304" y="1566596"/>
            <a:chExt cx="3568587" cy="1211620"/>
          </a:xfrm>
        </p:grpSpPr>
        <p:grpSp>
          <p:nvGrpSpPr>
            <p:cNvPr id="71" name="Group 70">
              <a:extLst>
                <a:ext uri="{FF2B5EF4-FFF2-40B4-BE49-F238E27FC236}">
                  <a16:creationId xmlns:a16="http://schemas.microsoft.com/office/drawing/2014/main" id="{A3121C35-FBB0-C1FF-EFA7-091ABF046871}"/>
                </a:ext>
              </a:extLst>
            </p:cNvPr>
            <p:cNvGrpSpPr/>
            <p:nvPr/>
          </p:nvGrpSpPr>
          <p:grpSpPr>
            <a:xfrm>
              <a:off x="7099715" y="1566596"/>
              <a:ext cx="640080" cy="640080"/>
              <a:chOff x="5471808" y="4289898"/>
              <a:chExt cx="943583" cy="943583"/>
            </a:xfrm>
          </p:grpSpPr>
          <p:sp>
            <p:nvSpPr>
              <p:cNvPr id="7" name="Oval 6">
                <a:extLst>
                  <a:ext uri="{FF2B5EF4-FFF2-40B4-BE49-F238E27FC236}">
                    <a16:creationId xmlns:a16="http://schemas.microsoft.com/office/drawing/2014/main" id="{74599742-62BA-0D3B-346F-B2DB54E4D038}"/>
                  </a:ext>
                </a:extLst>
              </p:cNvPr>
              <p:cNvSpPr/>
              <p:nvPr/>
            </p:nvSpPr>
            <p:spPr>
              <a:xfrm>
                <a:off x="5471808" y="4289898"/>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oogle Shape;13177;p78">
                <a:extLst>
                  <a:ext uri="{FF2B5EF4-FFF2-40B4-BE49-F238E27FC236}">
                    <a16:creationId xmlns:a16="http://schemas.microsoft.com/office/drawing/2014/main" id="{0FD134CB-4B82-69EE-A92E-F894D595CBA6}"/>
                  </a:ext>
                </a:extLst>
              </p:cNvPr>
              <p:cNvGrpSpPr/>
              <p:nvPr/>
            </p:nvGrpSpPr>
            <p:grpSpPr>
              <a:xfrm>
                <a:off x="5634361" y="4473574"/>
                <a:ext cx="560096" cy="567531"/>
                <a:chOff x="3979432" y="1976585"/>
                <a:chExt cx="345265" cy="349848"/>
              </a:xfrm>
              <a:solidFill>
                <a:schemeClr val="bg1"/>
              </a:solidFill>
            </p:grpSpPr>
            <p:sp>
              <p:nvSpPr>
                <p:cNvPr id="44" name="Google Shape;13178;p78">
                  <a:extLst>
                    <a:ext uri="{FF2B5EF4-FFF2-40B4-BE49-F238E27FC236}">
                      <a16:creationId xmlns:a16="http://schemas.microsoft.com/office/drawing/2014/main" id="{E96319AB-71A3-53D8-2A00-66BF390215F8}"/>
                    </a:ext>
                  </a:extLst>
                </p:cNvPr>
                <p:cNvSpPr/>
                <p:nvPr/>
              </p:nvSpPr>
              <p:spPr>
                <a:xfrm>
                  <a:off x="3979432" y="1976585"/>
                  <a:ext cx="345265" cy="349848"/>
                </a:xfrm>
                <a:custGeom>
                  <a:avLst/>
                  <a:gdLst/>
                  <a:ahLst/>
                  <a:cxnLst/>
                  <a:rect l="l" t="t" r="r" b="b"/>
                  <a:pathLst>
                    <a:path w="10848" h="10992" extrusionOk="0">
                      <a:moveTo>
                        <a:pt x="6632" y="322"/>
                      </a:moveTo>
                      <a:cubicBezTo>
                        <a:pt x="6859" y="322"/>
                        <a:pt x="7013" y="501"/>
                        <a:pt x="7013" y="715"/>
                      </a:cubicBezTo>
                      <a:cubicBezTo>
                        <a:pt x="7013" y="929"/>
                        <a:pt x="6835" y="1096"/>
                        <a:pt x="6632" y="1096"/>
                      </a:cubicBezTo>
                      <a:lnTo>
                        <a:pt x="4906" y="1096"/>
                      </a:lnTo>
                      <a:cubicBezTo>
                        <a:pt x="4680" y="1096"/>
                        <a:pt x="4513" y="918"/>
                        <a:pt x="4513" y="715"/>
                      </a:cubicBezTo>
                      <a:cubicBezTo>
                        <a:pt x="4513" y="489"/>
                        <a:pt x="4692" y="322"/>
                        <a:pt x="4906" y="322"/>
                      </a:cubicBezTo>
                      <a:close/>
                      <a:moveTo>
                        <a:pt x="5966" y="1429"/>
                      </a:moveTo>
                      <a:lnTo>
                        <a:pt x="5966" y="1965"/>
                      </a:lnTo>
                      <a:lnTo>
                        <a:pt x="5561" y="1965"/>
                      </a:lnTo>
                      <a:lnTo>
                        <a:pt x="5561" y="1429"/>
                      </a:lnTo>
                      <a:close/>
                      <a:moveTo>
                        <a:pt x="5775" y="2289"/>
                      </a:moveTo>
                      <a:cubicBezTo>
                        <a:pt x="6988" y="2289"/>
                        <a:pt x="8193" y="2825"/>
                        <a:pt x="9026" y="3835"/>
                      </a:cubicBezTo>
                      <a:cubicBezTo>
                        <a:pt x="10466" y="5620"/>
                        <a:pt x="10204" y="8276"/>
                        <a:pt x="8407" y="9728"/>
                      </a:cubicBezTo>
                      <a:cubicBezTo>
                        <a:pt x="7623" y="10362"/>
                        <a:pt x="6686" y="10670"/>
                        <a:pt x="5757" y="10670"/>
                      </a:cubicBezTo>
                      <a:cubicBezTo>
                        <a:pt x="4540" y="10670"/>
                        <a:pt x="3337" y="10141"/>
                        <a:pt x="2513" y="9121"/>
                      </a:cubicBezTo>
                      <a:cubicBezTo>
                        <a:pt x="429" y="6561"/>
                        <a:pt x="2001" y="2715"/>
                        <a:pt x="5251" y="2322"/>
                      </a:cubicBezTo>
                      <a:cubicBezTo>
                        <a:pt x="5425" y="2300"/>
                        <a:pt x="5601" y="2289"/>
                        <a:pt x="5775" y="2289"/>
                      </a:cubicBezTo>
                      <a:close/>
                      <a:moveTo>
                        <a:pt x="4906" y="1"/>
                      </a:moveTo>
                      <a:cubicBezTo>
                        <a:pt x="4501" y="1"/>
                        <a:pt x="4192" y="322"/>
                        <a:pt x="4192" y="715"/>
                      </a:cubicBezTo>
                      <a:cubicBezTo>
                        <a:pt x="4192" y="1108"/>
                        <a:pt x="4513" y="1429"/>
                        <a:pt x="4906" y="1429"/>
                      </a:cubicBezTo>
                      <a:lnTo>
                        <a:pt x="5239" y="1429"/>
                      </a:lnTo>
                      <a:lnTo>
                        <a:pt x="5239" y="1989"/>
                      </a:lnTo>
                      <a:cubicBezTo>
                        <a:pt x="1727" y="2394"/>
                        <a:pt x="1" y="6561"/>
                        <a:pt x="2263" y="9323"/>
                      </a:cubicBezTo>
                      <a:cubicBezTo>
                        <a:pt x="3160" y="10423"/>
                        <a:pt x="4463" y="10991"/>
                        <a:pt x="5774" y="10991"/>
                      </a:cubicBezTo>
                      <a:cubicBezTo>
                        <a:pt x="6777" y="10991"/>
                        <a:pt x="7785" y="10659"/>
                        <a:pt x="8621" y="9978"/>
                      </a:cubicBezTo>
                      <a:cubicBezTo>
                        <a:pt x="10550" y="8407"/>
                        <a:pt x="10847" y="5549"/>
                        <a:pt x="9264" y="3632"/>
                      </a:cubicBezTo>
                      <a:cubicBezTo>
                        <a:pt x="8490" y="2680"/>
                        <a:pt x="7406" y="2120"/>
                        <a:pt x="6287" y="1989"/>
                      </a:cubicBezTo>
                      <a:lnTo>
                        <a:pt x="6287" y="1429"/>
                      </a:lnTo>
                      <a:lnTo>
                        <a:pt x="6632" y="1429"/>
                      </a:lnTo>
                      <a:cubicBezTo>
                        <a:pt x="7037" y="1429"/>
                        <a:pt x="7347" y="1096"/>
                        <a:pt x="7347" y="715"/>
                      </a:cubicBezTo>
                      <a:cubicBezTo>
                        <a:pt x="7347" y="310"/>
                        <a:pt x="7013" y="1"/>
                        <a:pt x="66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179;p78">
                  <a:extLst>
                    <a:ext uri="{FF2B5EF4-FFF2-40B4-BE49-F238E27FC236}">
                      <a16:creationId xmlns:a16="http://schemas.microsoft.com/office/drawing/2014/main" id="{BC1046FA-4320-A6CD-FA88-BFE375E0AA87}"/>
                    </a:ext>
                  </a:extLst>
                </p:cNvPr>
                <p:cNvSpPr/>
                <p:nvPr/>
              </p:nvSpPr>
              <p:spPr>
                <a:xfrm>
                  <a:off x="4044236" y="2176685"/>
                  <a:ext cx="144783" cy="123077"/>
                </a:xfrm>
                <a:custGeom>
                  <a:avLst/>
                  <a:gdLst/>
                  <a:ahLst/>
                  <a:cxnLst/>
                  <a:rect l="l" t="t" r="r" b="b"/>
                  <a:pathLst>
                    <a:path w="4549" h="3867" extrusionOk="0">
                      <a:moveTo>
                        <a:pt x="203" y="0"/>
                      </a:moveTo>
                      <a:cubicBezTo>
                        <a:pt x="108" y="0"/>
                        <a:pt x="36" y="84"/>
                        <a:pt x="36" y="167"/>
                      </a:cubicBezTo>
                      <a:cubicBezTo>
                        <a:pt x="36" y="215"/>
                        <a:pt x="1" y="977"/>
                        <a:pt x="405" y="1822"/>
                      </a:cubicBezTo>
                      <a:cubicBezTo>
                        <a:pt x="667" y="2346"/>
                        <a:pt x="1048" y="2798"/>
                        <a:pt x="1525" y="3143"/>
                      </a:cubicBezTo>
                      <a:cubicBezTo>
                        <a:pt x="2186" y="3633"/>
                        <a:pt x="2944" y="3867"/>
                        <a:pt x="3694" y="3867"/>
                      </a:cubicBezTo>
                      <a:cubicBezTo>
                        <a:pt x="3929" y="3867"/>
                        <a:pt x="4164" y="3844"/>
                        <a:pt x="4394" y="3798"/>
                      </a:cubicBezTo>
                      <a:cubicBezTo>
                        <a:pt x="4489" y="3786"/>
                        <a:pt x="4549" y="3691"/>
                        <a:pt x="4537" y="3608"/>
                      </a:cubicBezTo>
                      <a:cubicBezTo>
                        <a:pt x="4526" y="3543"/>
                        <a:pt x="4446" y="3487"/>
                        <a:pt x="4368" y="3487"/>
                      </a:cubicBezTo>
                      <a:cubicBezTo>
                        <a:pt x="4361" y="3487"/>
                        <a:pt x="4354" y="3488"/>
                        <a:pt x="4346" y="3489"/>
                      </a:cubicBezTo>
                      <a:cubicBezTo>
                        <a:pt x="4139" y="3526"/>
                        <a:pt x="3932" y="3545"/>
                        <a:pt x="3725" y="3545"/>
                      </a:cubicBezTo>
                      <a:cubicBezTo>
                        <a:pt x="3018" y="3545"/>
                        <a:pt x="2326" y="3324"/>
                        <a:pt x="1727" y="2882"/>
                      </a:cubicBezTo>
                      <a:cubicBezTo>
                        <a:pt x="275" y="1810"/>
                        <a:pt x="370" y="167"/>
                        <a:pt x="370" y="167"/>
                      </a:cubicBezTo>
                      <a:cubicBezTo>
                        <a:pt x="370" y="84"/>
                        <a:pt x="298" y="0"/>
                        <a:pt x="2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180;p78">
                  <a:extLst>
                    <a:ext uri="{FF2B5EF4-FFF2-40B4-BE49-F238E27FC236}">
                      <a16:creationId xmlns:a16="http://schemas.microsoft.com/office/drawing/2014/main" id="{6167C23D-04CE-5545-446D-E1F197F07CD1}"/>
                    </a:ext>
                  </a:extLst>
                </p:cNvPr>
                <p:cNvSpPr/>
                <p:nvPr/>
              </p:nvSpPr>
              <p:spPr>
                <a:xfrm>
                  <a:off x="4046910" y="2065957"/>
                  <a:ext cx="204269" cy="100893"/>
                </a:xfrm>
                <a:custGeom>
                  <a:avLst/>
                  <a:gdLst/>
                  <a:ahLst/>
                  <a:cxnLst/>
                  <a:rect l="l" t="t" r="r" b="b"/>
                  <a:pathLst>
                    <a:path w="6418" h="3170" extrusionOk="0">
                      <a:moveTo>
                        <a:pt x="3655" y="1"/>
                      </a:moveTo>
                      <a:cubicBezTo>
                        <a:pt x="1971" y="1"/>
                        <a:pt x="367" y="1170"/>
                        <a:pt x="12" y="3003"/>
                      </a:cubicBezTo>
                      <a:cubicBezTo>
                        <a:pt x="0" y="3086"/>
                        <a:pt x="71" y="3170"/>
                        <a:pt x="179" y="3170"/>
                      </a:cubicBezTo>
                      <a:cubicBezTo>
                        <a:pt x="250" y="3170"/>
                        <a:pt x="333" y="3110"/>
                        <a:pt x="345" y="3039"/>
                      </a:cubicBezTo>
                      <a:cubicBezTo>
                        <a:pt x="667" y="1358"/>
                        <a:pt x="2122" y="299"/>
                        <a:pt x="3652" y="299"/>
                      </a:cubicBezTo>
                      <a:cubicBezTo>
                        <a:pt x="4332" y="299"/>
                        <a:pt x="5027" y="509"/>
                        <a:pt x="5644" y="967"/>
                      </a:cubicBezTo>
                      <a:cubicBezTo>
                        <a:pt x="5822" y="1098"/>
                        <a:pt x="5965" y="1241"/>
                        <a:pt x="6120" y="1396"/>
                      </a:cubicBezTo>
                      <a:cubicBezTo>
                        <a:pt x="6155" y="1431"/>
                        <a:pt x="6208" y="1454"/>
                        <a:pt x="6257" y="1454"/>
                      </a:cubicBezTo>
                      <a:cubicBezTo>
                        <a:pt x="6290" y="1454"/>
                        <a:pt x="6322" y="1443"/>
                        <a:pt x="6346" y="1419"/>
                      </a:cubicBezTo>
                      <a:cubicBezTo>
                        <a:pt x="6406" y="1360"/>
                        <a:pt x="6417" y="1253"/>
                        <a:pt x="6358" y="1193"/>
                      </a:cubicBezTo>
                      <a:cubicBezTo>
                        <a:pt x="6191" y="1027"/>
                        <a:pt x="6025" y="860"/>
                        <a:pt x="5834" y="729"/>
                      </a:cubicBezTo>
                      <a:cubicBezTo>
                        <a:pt x="5159" y="229"/>
                        <a:pt x="4399" y="1"/>
                        <a:pt x="36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181;p78">
                  <a:extLst>
                    <a:ext uri="{FF2B5EF4-FFF2-40B4-BE49-F238E27FC236}">
                      <a16:creationId xmlns:a16="http://schemas.microsoft.com/office/drawing/2014/main" id="{A39BB5B6-50AF-1E6C-8C89-700E1C71A473}"/>
                    </a:ext>
                  </a:extLst>
                </p:cNvPr>
                <p:cNvSpPr/>
                <p:nvPr/>
              </p:nvSpPr>
              <p:spPr>
                <a:xfrm>
                  <a:off x="4195735" y="2118027"/>
                  <a:ext cx="84247" cy="174224"/>
                </a:xfrm>
                <a:custGeom>
                  <a:avLst/>
                  <a:gdLst/>
                  <a:ahLst/>
                  <a:cxnLst/>
                  <a:rect l="l" t="t" r="r" b="b"/>
                  <a:pathLst>
                    <a:path w="2647" h="5474" extrusionOk="0">
                      <a:moveTo>
                        <a:pt x="1952" y="0"/>
                      </a:moveTo>
                      <a:cubicBezTo>
                        <a:pt x="1920" y="0"/>
                        <a:pt x="1888" y="11"/>
                        <a:pt x="1861" y="33"/>
                      </a:cubicBezTo>
                      <a:cubicBezTo>
                        <a:pt x="1789" y="81"/>
                        <a:pt x="1753" y="176"/>
                        <a:pt x="1813" y="260"/>
                      </a:cubicBezTo>
                      <a:cubicBezTo>
                        <a:pt x="2158" y="795"/>
                        <a:pt x="2325" y="1403"/>
                        <a:pt x="2325" y="2046"/>
                      </a:cubicBezTo>
                      <a:cubicBezTo>
                        <a:pt x="2325" y="3451"/>
                        <a:pt x="1432" y="4689"/>
                        <a:pt x="182" y="5165"/>
                      </a:cubicBezTo>
                      <a:cubicBezTo>
                        <a:pt x="1" y="5229"/>
                        <a:pt x="67" y="5474"/>
                        <a:pt x="237" y="5474"/>
                      </a:cubicBezTo>
                      <a:cubicBezTo>
                        <a:pt x="257" y="5474"/>
                        <a:pt x="278" y="5470"/>
                        <a:pt x="301" y="5463"/>
                      </a:cubicBezTo>
                      <a:cubicBezTo>
                        <a:pt x="1682" y="4927"/>
                        <a:pt x="2646" y="3593"/>
                        <a:pt x="2646" y="2022"/>
                      </a:cubicBezTo>
                      <a:cubicBezTo>
                        <a:pt x="2646" y="1343"/>
                        <a:pt x="2456" y="653"/>
                        <a:pt x="2087" y="81"/>
                      </a:cubicBezTo>
                      <a:cubicBezTo>
                        <a:pt x="2057" y="29"/>
                        <a:pt x="2004" y="0"/>
                        <a:pt x="19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182;p78">
                  <a:extLst>
                    <a:ext uri="{FF2B5EF4-FFF2-40B4-BE49-F238E27FC236}">
                      <a16:creationId xmlns:a16="http://schemas.microsoft.com/office/drawing/2014/main" id="{C82CF733-D55D-5F37-9DF5-DF8812B99D34}"/>
                    </a:ext>
                  </a:extLst>
                </p:cNvPr>
                <p:cNvSpPr/>
                <p:nvPr/>
              </p:nvSpPr>
              <p:spPr>
                <a:xfrm>
                  <a:off x="4109037" y="2161153"/>
                  <a:ext cx="81510" cy="55348"/>
                </a:xfrm>
                <a:custGeom>
                  <a:avLst/>
                  <a:gdLst/>
                  <a:ahLst/>
                  <a:cxnLst/>
                  <a:rect l="l" t="t" r="r" b="b"/>
                  <a:pathLst>
                    <a:path w="2561" h="1739" extrusionOk="0">
                      <a:moveTo>
                        <a:pt x="1691" y="333"/>
                      </a:moveTo>
                      <a:cubicBezTo>
                        <a:pt x="1965" y="333"/>
                        <a:pt x="2144" y="655"/>
                        <a:pt x="1965" y="881"/>
                      </a:cubicBezTo>
                      <a:cubicBezTo>
                        <a:pt x="1900" y="968"/>
                        <a:pt x="1790" y="1020"/>
                        <a:pt x="1682" y="1020"/>
                      </a:cubicBezTo>
                      <a:cubicBezTo>
                        <a:pt x="1613" y="1020"/>
                        <a:pt x="1545" y="999"/>
                        <a:pt x="1489" y="953"/>
                      </a:cubicBezTo>
                      <a:cubicBezTo>
                        <a:pt x="1215" y="762"/>
                        <a:pt x="1370" y="333"/>
                        <a:pt x="1691" y="333"/>
                      </a:cubicBezTo>
                      <a:close/>
                      <a:moveTo>
                        <a:pt x="1691" y="0"/>
                      </a:moveTo>
                      <a:cubicBezTo>
                        <a:pt x="1584" y="0"/>
                        <a:pt x="1334" y="36"/>
                        <a:pt x="1156" y="274"/>
                      </a:cubicBezTo>
                      <a:cubicBezTo>
                        <a:pt x="1025" y="453"/>
                        <a:pt x="989" y="655"/>
                        <a:pt x="1048" y="845"/>
                      </a:cubicBezTo>
                      <a:lnTo>
                        <a:pt x="132" y="1441"/>
                      </a:lnTo>
                      <a:cubicBezTo>
                        <a:pt x="1" y="1536"/>
                        <a:pt x="60" y="1738"/>
                        <a:pt x="215" y="1738"/>
                      </a:cubicBezTo>
                      <a:cubicBezTo>
                        <a:pt x="310" y="1738"/>
                        <a:pt x="263" y="1726"/>
                        <a:pt x="1215" y="1131"/>
                      </a:cubicBezTo>
                      <a:cubicBezTo>
                        <a:pt x="1347" y="1275"/>
                        <a:pt x="1521" y="1344"/>
                        <a:pt x="1693" y="1344"/>
                      </a:cubicBezTo>
                      <a:cubicBezTo>
                        <a:pt x="1893" y="1344"/>
                        <a:pt x="2093" y="1251"/>
                        <a:pt x="2227" y="1072"/>
                      </a:cubicBezTo>
                      <a:cubicBezTo>
                        <a:pt x="2560" y="631"/>
                        <a:pt x="2251" y="0"/>
                        <a:pt x="1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183;p78">
                  <a:extLst>
                    <a:ext uri="{FF2B5EF4-FFF2-40B4-BE49-F238E27FC236}">
                      <a16:creationId xmlns:a16="http://schemas.microsoft.com/office/drawing/2014/main" id="{1C09F9AB-A965-C9BE-3D51-F707707245F1}"/>
                    </a:ext>
                  </a:extLst>
                </p:cNvPr>
                <p:cNvSpPr/>
                <p:nvPr/>
              </p:nvSpPr>
              <p:spPr>
                <a:xfrm>
                  <a:off x="4157160" y="2083080"/>
                  <a:ext cx="10662" cy="29218"/>
                </a:xfrm>
                <a:custGeom>
                  <a:avLst/>
                  <a:gdLst/>
                  <a:ahLst/>
                  <a:cxnLst/>
                  <a:rect l="l" t="t" r="r" b="b"/>
                  <a:pathLst>
                    <a:path w="335" h="918" extrusionOk="0">
                      <a:moveTo>
                        <a:pt x="167" y="0"/>
                      </a:moveTo>
                      <a:cubicBezTo>
                        <a:pt x="72" y="0"/>
                        <a:pt x="1" y="72"/>
                        <a:pt x="1" y="167"/>
                      </a:cubicBezTo>
                      <a:lnTo>
                        <a:pt x="1" y="762"/>
                      </a:lnTo>
                      <a:cubicBezTo>
                        <a:pt x="1" y="846"/>
                        <a:pt x="72" y="917"/>
                        <a:pt x="167" y="917"/>
                      </a:cubicBezTo>
                      <a:cubicBezTo>
                        <a:pt x="275" y="917"/>
                        <a:pt x="334" y="846"/>
                        <a:pt x="334" y="762"/>
                      </a:cubicBezTo>
                      <a:lnTo>
                        <a:pt x="334" y="167"/>
                      </a:lnTo>
                      <a:cubicBezTo>
                        <a:pt x="334" y="72"/>
                        <a:pt x="263"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184;p78">
                  <a:extLst>
                    <a:ext uri="{FF2B5EF4-FFF2-40B4-BE49-F238E27FC236}">
                      <a16:creationId xmlns:a16="http://schemas.microsoft.com/office/drawing/2014/main" id="{528D7362-E044-13C7-770A-0CB1C7C42F8E}"/>
                    </a:ext>
                  </a:extLst>
                </p:cNvPr>
                <p:cNvSpPr/>
                <p:nvPr/>
              </p:nvSpPr>
              <p:spPr>
                <a:xfrm>
                  <a:off x="4109419" y="2096034"/>
                  <a:ext cx="21261" cy="26862"/>
                </a:xfrm>
                <a:custGeom>
                  <a:avLst/>
                  <a:gdLst/>
                  <a:ahLst/>
                  <a:cxnLst/>
                  <a:rect l="l" t="t" r="r" b="b"/>
                  <a:pathLst>
                    <a:path w="668" h="844" extrusionOk="0">
                      <a:moveTo>
                        <a:pt x="183" y="0"/>
                      </a:moveTo>
                      <a:cubicBezTo>
                        <a:pt x="156" y="0"/>
                        <a:pt x="130" y="7"/>
                        <a:pt x="108" y="22"/>
                      </a:cubicBezTo>
                      <a:cubicBezTo>
                        <a:pt x="36" y="70"/>
                        <a:pt x="1" y="177"/>
                        <a:pt x="48" y="248"/>
                      </a:cubicBezTo>
                      <a:lnTo>
                        <a:pt x="346" y="772"/>
                      </a:lnTo>
                      <a:cubicBezTo>
                        <a:pt x="393" y="808"/>
                        <a:pt x="429" y="844"/>
                        <a:pt x="489" y="844"/>
                      </a:cubicBezTo>
                      <a:cubicBezTo>
                        <a:pt x="524" y="844"/>
                        <a:pt x="548" y="844"/>
                        <a:pt x="572" y="832"/>
                      </a:cubicBezTo>
                      <a:cubicBezTo>
                        <a:pt x="643" y="784"/>
                        <a:pt x="667" y="677"/>
                        <a:pt x="632" y="605"/>
                      </a:cubicBezTo>
                      <a:lnTo>
                        <a:pt x="334" y="82"/>
                      </a:lnTo>
                      <a:cubicBezTo>
                        <a:pt x="301" y="33"/>
                        <a:pt x="241" y="0"/>
                        <a:pt x="1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185;p78">
                  <a:extLst>
                    <a:ext uri="{FF2B5EF4-FFF2-40B4-BE49-F238E27FC236}">
                      <a16:creationId xmlns:a16="http://schemas.microsoft.com/office/drawing/2014/main" id="{A3452841-9D03-3979-9461-185B581ED0D8}"/>
                    </a:ext>
                  </a:extLst>
                </p:cNvPr>
                <p:cNvSpPr/>
                <p:nvPr/>
              </p:nvSpPr>
              <p:spPr>
                <a:xfrm>
                  <a:off x="4074950" y="2130121"/>
                  <a:ext cx="28454" cy="19669"/>
                </a:xfrm>
                <a:custGeom>
                  <a:avLst/>
                  <a:gdLst/>
                  <a:ahLst/>
                  <a:cxnLst/>
                  <a:rect l="l" t="t" r="r" b="b"/>
                  <a:pathLst>
                    <a:path w="894" h="618" extrusionOk="0">
                      <a:moveTo>
                        <a:pt x="188" y="1"/>
                      </a:moveTo>
                      <a:cubicBezTo>
                        <a:pt x="130" y="1"/>
                        <a:pt x="72" y="33"/>
                        <a:pt x="48" y="82"/>
                      </a:cubicBezTo>
                      <a:cubicBezTo>
                        <a:pt x="0" y="154"/>
                        <a:pt x="24" y="261"/>
                        <a:pt x="107" y="308"/>
                      </a:cubicBezTo>
                      <a:lnTo>
                        <a:pt x="619" y="606"/>
                      </a:lnTo>
                      <a:cubicBezTo>
                        <a:pt x="655" y="618"/>
                        <a:pt x="679" y="618"/>
                        <a:pt x="703" y="618"/>
                      </a:cubicBezTo>
                      <a:cubicBezTo>
                        <a:pt x="762" y="618"/>
                        <a:pt x="798" y="594"/>
                        <a:pt x="834" y="546"/>
                      </a:cubicBezTo>
                      <a:cubicBezTo>
                        <a:pt x="893" y="475"/>
                        <a:pt x="881" y="368"/>
                        <a:pt x="786" y="320"/>
                      </a:cubicBezTo>
                      <a:lnTo>
                        <a:pt x="262" y="23"/>
                      </a:lnTo>
                      <a:cubicBezTo>
                        <a:pt x="240" y="8"/>
                        <a:pt x="214" y="1"/>
                        <a:pt x="1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186;p78">
                  <a:extLst>
                    <a:ext uri="{FF2B5EF4-FFF2-40B4-BE49-F238E27FC236}">
                      <a16:creationId xmlns:a16="http://schemas.microsoft.com/office/drawing/2014/main" id="{FD82AE54-728E-E9DE-9791-A44BAA0F4C76}"/>
                    </a:ext>
                  </a:extLst>
                </p:cNvPr>
                <p:cNvSpPr/>
                <p:nvPr/>
              </p:nvSpPr>
              <p:spPr>
                <a:xfrm>
                  <a:off x="4063555" y="2177067"/>
                  <a:ext cx="29218" cy="10630"/>
                </a:xfrm>
                <a:custGeom>
                  <a:avLst/>
                  <a:gdLst/>
                  <a:ahLst/>
                  <a:cxnLst/>
                  <a:rect l="l" t="t" r="r" b="b"/>
                  <a:pathLst>
                    <a:path w="918" h="334" extrusionOk="0">
                      <a:moveTo>
                        <a:pt x="168" y="0"/>
                      </a:moveTo>
                      <a:cubicBezTo>
                        <a:pt x="72" y="0"/>
                        <a:pt x="1" y="83"/>
                        <a:pt x="1" y="167"/>
                      </a:cubicBezTo>
                      <a:cubicBezTo>
                        <a:pt x="1" y="262"/>
                        <a:pt x="72" y="334"/>
                        <a:pt x="168" y="334"/>
                      </a:cubicBezTo>
                      <a:lnTo>
                        <a:pt x="763" y="334"/>
                      </a:lnTo>
                      <a:cubicBezTo>
                        <a:pt x="846" y="334"/>
                        <a:pt x="918" y="262"/>
                        <a:pt x="918" y="167"/>
                      </a:cubicBezTo>
                      <a:cubicBezTo>
                        <a:pt x="918" y="83"/>
                        <a:pt x="846"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187;p78">
                  <a:extLst>
                    <a:ext uri="{FF2B5EF4-FFF2-40B4-BE49-F238E27FC236}">
                      <a16:creationId xmlns:a16="http://schemas.microsoft.com/office/drawing/2014/main" id="{EE3550F7-D3E2-4630-4E24-6F6CCB4CC8C4}"/>
                    </a:ext>
                  </a:extLst>
                </p:cNvPr>
                <p:cNvSpPr/>
                <p:nvPr/>
              </p:nvSpPr>
              <p:spPr>
                <a:xfrm>
                  <a:off x="4073804" y="2215005"/>
                  <a:ext cx="29600" cy="20051"/>
                </a:xfrm>
                <a:custGeom>
                  <a:avLst/>
                  <a:gdLst/>
                  <a:ahLst/>
                  <a:cxnLst/>
                  <a:rect l="l" t="t" r="r" b="b"/>
                  <a:pathLst>
                    <a:path w="930" h="630" extrusionOk="0">
                      <a:moveTo>
                        <a:pt x="735" y="1"/>
                      </a:moveTo>
                      <a:cubicBezTo>
                        <a:pt x="709" y="1"/>
                        <a:pt x="681" y="8"/>
                        <a:pt x="655" y="23"/>
                      </a:cubicBezTo>
                      <a:lnTo>
                        <a:pt x="143" y="320"/>
                      </a:lnTo>
                      <a:cubicBezTo>
                        <a:pt x="0" y="404"/>
                        <a:pt x="60" y="630"/>
                        <a:pt x="227" y="630"/>
                      </a:cubicBezTo>
                      <a:cubicBezTo>
                        <a:pt x="298" y="630"/>
                        <a:pt x="298" y="606"/>
                        <a:pt x="822" y="308"/>
                      </a:cubicBezTo>
                      <a:cubicBezTo>
                        <a:pt x="893" y="261"/>
                        <a:pt x="929" y="154"/>
                        <a:pt x="881" y="82"/>
                      </a:cubicBezTo>
                      <a:cubicBezTo>
                        <a:pt x="849" y="33"/>
                        <a:pt x="794" y="1"/>
                        <a:pt x="7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188;p78">
                  <a:extLst>
                    <a:ext uri="{FF2B5EF4-FFF2-40B4-BE49-F238E27FC236}">
                      <a16:creationId xmlns:a16="http://schemas.microsoft.com/office/drawing/2014/main" id="{8C0F8B08-F2DA-BD40-B281-60212579B9D2}"/>
                    </a:ext>
                  </a:extLst>
                </p:cNvPr>
                <p:cNvSpPr/>
                <p:nvPr/>
              </p:nvSpPr>
              <p:spPr>
                <a:xfrm>
                  <a:off x="4109419" y="2242472"/>
                  <a:ext cx="21261" cy="26703"/>
                </a:xfrm>
                <a:custGeom>
                  <a:avLst/>
                  <a:gdLst/>
                  <a:ahLst/>
                  <a:cxnLst/>
                  <a:rect l="l" t="t" r="r" b="b"/>
                  <a:pathLst>
                    <a:path w="668" h="839" extrusionOk="0">
                      <a:moveTo>
                        <a:pt x="496" y="0"/>
                      </a:moveTo>
                      <a:cubicBezTo>
                        <a:pt x="441" y="0"/>
                        <a:pt x="391" y="27"/>
                        <a:pt x="358" y="76"/>
                      </a:cubicBezTo>
                      <a:lnTo>
                        <a:pt x="60" y="600"/>
                      </a:lnTo>
                      <a:cubicBezTo>
                        <a:pt x="1" y="707"/>
                        <a:pt x="72" y="838"/>
                        <a:pt x="191" y="838"/>
                      </a:cubicBezTo>
                      <a:cubicBezTo>
                        <a:pt x="251" y="838"/>
                        <a:pt x="298" y="815"/>
                        <a:pt x="334" y="767"/>
                      </a:cubicBezTo>
                      <a:lnTo>
                        <a:pt x="632" y="243"/>
                      </a:lnTo>
                      <a:cubicBezTo>
                        <a:pt x="667" y="172"/>
                        <a:pt x="643" y="64"/>
                        <a:pt x="572" y="17"/>
                      </a:cubicBezTo>
                      <a:cubicBezTo>
                        <a:pt x="546" y="6"/>
                        <a:pt x="520" y="0"/>
                        <a:pt x="4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189;p78">
                  <a:extLst>
                    <a:ext uri="{FF2B5EF4-FFF2-40B4-BE49-F238E27FC236}">
                      <a16:creationId xmlns:a16="http://schemas.microsoft.com/office/drawing/2014/main" id="{23278B4D-5A73-3316-E815-A3884ADA5EFC}"/>
                    </a:ext>
                  </a:extLst>
                </p:cNvPr>
                <p:cNvSpPr/>
                <p:nvPr/>
              </p:nvSpPr>
              <p:spPr>
                <a:xfrm>
                  <a:off x="4157924" y="2252466"/>
                  <a:ext cx="10248" cy="29600"/>
                </a:xfrm>
                <a:custGeom>
                  <a:avLst/>
                  <a:gdLst/>
                  <a:ahLst/>
                  <a:cxnLst/>
                  <a:rect l="l" t="t" r="r" b="b"/>
                  <a:pathLst>
                    <a:path w="322" h="930" extrusionOk="0">
                      <a:moveTo>
                        <a:pt x="155" y="0"/>
                      </a:moveTo>
                      <a:cubicBezTo>
                        <a:pt x="72" y="0"/>
                        <a:pt x="1" y="84"/>
                        <a:pt x="1" y="167"/>
                      </a:cubicBezTo>
                      <a:lnTo>
                        <a:pt x="1" y="762"/>
                      </a:lnTo>
                      <a:cubicBezTo>
                        <a:pt x="1" y="858"/>
                        <a:pt x="72" y="929"/>
                        <a:pt x="155" y="929"/>
                      </a:cubicBezTo>
                      <a:cubicBezTo>
                        <a:pt x="251" y="929"/>
                        <a:pt x="322" y="858"/>
                        <a:pt x="322" y="762"/>
                      </a:cubicBezTo>
                      <a:lnTo>
                        <a:pt x="322" y="167"/>
                      </a:lnTo>
                      <a:cubicBezTo>
                        <a:pt x="322" y="84"/>
                        <a:pt x="251" y="0"/>
                        <a:pt x="1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190;p78">
                  <a:extLst>
                    <a:ext uri="{FF2B5EF4-FFF2-40B4-BE49-F238E27FC236}">
                      <a16:creationId xmlns:a16="http://schemas.microsoft.com/office/drawing/2014/main" id="{25C2824A-974D-F365-C887-EF6D11516418}"/>
                    </a:ext>
                  </a:extLst>
                </p:cNvPr>
                <p:cNvSpPr/>
                <p:nvPr/>
              </p:nvSpPr>
              <p:spPr>
                <a:xfrm>
                  <a:off x="4194685" y="2242472"/>
                  <a:ext cx="21261" cy="27022"/>
                </a:xfrm>
                <a:custGeom>
                  <a:avLst/>
                  <a:gdLst/>
                  <a:ahLst/>
                  <a:cxnLst/>
                  <a:rect l="l" t="t" r="r" b="b"/>
                  <a:pathLst>
                    <a:path w="668" h="849" extrusionOk="0">
                      <a:moveTo>
                        <a:pt x="181" y="0"/>
                      </a:moveTo>
                      <a:cubicBezTo>
                        <a:pt x="155" y="0"/>
                        <a:pt x="130" y="6"/>
                        <a:pt x="108" y="17"/>
                      </a:cubicBezTo>
                      <a:cubicBezTo>
                        <a:pt x="36" y="64"/>
                        <a:pt x="0" y="172"/>
                        <a:pt x="48" y="243"/>
                      </a:cubicBezTo>
                      <a:lnTo>
                        <a:pt x="346" y="767"/>
                      </a:lnTo>
                      <a:cubicBezTo>
                        <a:pt x="378" y="816"/>
                        <a:pt x="428" y="848"/>
                        <a:pt x="487" y="848"/>
                      </a:cubicBezTo>
                      <a:cubicBezTo>
                        <a:pt x="513" y="848"/>
                        <a:pt x="542" y="841"/>
                        <a:pt x="572" y="826"/>
                      </a:cubicBezTo>
                      <a:cubicBezTo>
                        <a:pt x="643" y="779"/>
                        <a:pt x="667" y="672"/>
                        <a:pt x="631" y="600"/>
                      </a:cubicBezTo>
                      <a:lnTo>
                        <a:pt x="334" y="76"/>
                      </a:lnTo>
                      <a:cubicBezTo>
                        <a:pt x="301" y="27"/>
                        <a:pt x="240"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191;p78">
                  <a:extLst>
                    <a:ext uri="{FF2B5EF4-FFF2-40B4-BE49-F238E27FC236}">
                      <a16:creationId xmlns:a16="http://schemas.microsoft.com/office/drawing/2014/main" id="{321193A9-A912-4F99-FB03-2858FB24D9C8}"/>
                    </a:ext>
                  </a:extLst>
                </p:cNvPr>
                <p:cNvSpPr/>
                <p:nvPr/>
              </p:nvSpPr>
              <p:spPr>
                <a:xfrm>
                  <a:off x="4222343" y="2215387"/>
                  <a:ext cx="27690" cy="19669"/>
                </a:xfrm>
                <a:custGeom>
                  <a:avLst/>
                  <a:gdLst/>
                  <a:ahLst/>
                  <a:cxnLst/>
                  <a:rect l="l" t="t" r="r" b="b"/>
                  <a:pathLst>
                    <a:path w="870" h="618" extrusionOk="0">
                      <a:moveTo>
                        <a:pt x="176" y="1"/>
                      </a:moveTo>
                      <a:cubicBezTo>
                        <a:pt x="118" y="1"/>
                        <a:pt x="57" y="33"/>
                        <a:pt x="24" y="82"/>
                      </a:cubicBezTo>
                      <a:cubicBezTo>
                        <a:pt x="1" y="142"/>
                        <a:pt x="13" y="249"/>
                        <a:pt x="96" y="296"/>
                      </a:cubicBezTo>
                      <a:cubicBezTo>
                        <a:pt x="632" y="594"/>
                        <a:pt x="620" y="618"/>
                        <a:pt x="691" y="618"/>
                      </a:cubicBezTo>
                      <a:cubicBezTo>
                        <a:pt x="751" y="618"/>
                        <a:pt x="798" y="594"/>
                        <a:pt x="834" y="546"/>
                      </a:cubicBezTo>
                      <a:cubicBezTo>
                        <a:pt x="870" y="475"/>
                        <a:pt x="846" y="368"/>
                        <a:pt x="775" y="320"/>
                      </a:cubicBezTo>
                      <a:lnTo>
                        <a:pt x="251" y="22"/>
                      </a:lnTo>
                      <a:cubicBezTo>
                        <a:pt x="228" y="8"/>
                        <a:pt x="202" y="1"/>
                        <a:pt x="1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192;p78">
                  <a:extLst>
                    <a:ext uri="{FF2B5EF4-FFF2-40B4-BE49-F238E27FC236}">
                      <a16:creationId xmlns:a16="http://schemas.microsoft.com/office/drawing/2014/main" id="{B9F47CD6-C58C-87D9-89FE-E7039C1003A1}"/>
                    </a:ext>
                  </a:extLst>
                </p:cNvPr>
                <p:cNvSpPr/>
                <p:nvPr/>
              </p:nvSpPr>
              <p:spPr>
                <a:xfrm>
                  <a:off x="4232941" y="2177067"/>
                  <a:ext cx="29600" cy="10630"/>
                </a:xfrm>
                <a:custGeom>
                  <a:avLst/>
                  <a:gdLst/>
                  <a:ahLst/>
                  <a:cxnLst/>
                  <a:rect l="l" t="t" r="r" b="b"/>
                  <a:pathLst>
                    <a:path w="930" h="334" extrusionOk="0">
                      <a:moveTo>
                        <a:pt x="168" y="0"/>
                      </a:moveTo>
                      <a:cubicBezTo>
                        <a:pt x="72" y="0"/>
                        <a:pt x="1" y="83"/>
                        <a:pt x="1" y="167"/>
                      </a:cubicBezTo>
                      <a:cubicBezTo>
                        <a:pt x="1" y="262"/>
                        <a:pt x="72" y="334"/>
                        <a:pt x="168" y="334"/>
                      </a:cubicBezTo>
                      <a:lnTo>
                        <a:pt x="763" y="334"/>
                      </a:lnTo>
                      <a:cubicBezTo>
                        <a:pt x="858" y="334"/>
                        <a:pt x="930" y="262"/>
                        <a:pt x="930" y="167"/>
                      </a:cubicBezTo>
                      <a:cubicBezTo>
                        <a:pt x="930" y="83"/>
                        <a:pt x="858"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193;p78">
                  <a:extLst>
                    <a:ext uri="{FF2B5EF4-FFF2-40B4-BE49-F238E27FC236}">
                      <a16:creationId xmlns:a16="http://schemas.microsoft.com/office/drawing/2014/main" id="{094C8E70-AF4A-95AD-F8CB-5C97F56FB20E}"/>
                    </a:ext>
                  </a:extLst>
                </p:cNvPr>
                <p:cNvSpPr/>
                <p:nvPr/>
              </p:nvSpPr>
              <p:spPr>
                <a:xfrm>
                  <a:off x="4221579" y="2130694"/>
                  <a:ext cx="28454" cy="19478"/>
                </a:xfrm>
                <a:custGeom>
                  <a:avLst/>
                  <a:gdLst/>
                  <a:ahLst/>
                  <a:cxnLst/>
                  <a:rect l="l" t="t" r="r" b="b"/>
                  <a:pathLst>
                    <a:path w="894" h="612" extrusionOk="0">
                      <a:moveTo>
                        <a:pt x="706" y="0"/>
                      </a:moveTo>
                      <a:cubicBezTo>
                        <a:pt x="679" y="0"/>
                        <a:pt x="654" y="5"/>
                        <a:pt x="632" y="16"/>
                      </a:cubicBezTo>
                      <a:lnTo>
                        <a:pt x="108" y="314"/>
                      </a:lnTo>
                      <a:cubicBezTo>
                        <a:pt x="37" y="362"/>
                        <a:pt x="1" y="469"/>
                        <a:pt x="48" y="540"/>
                      </a:cubicBezTo>
                      <a:cubicBezTo>
                        <a:pt x="96" y="588"/>
                        <a:pt x="144" y="612"/>
                        <a:pt x="203" y="612"/>
                      </a:cubicBezTo>
                      <a:cubicBezTo>
                        <a:pt x="227" y="612"/>
                        <a:pt x="263" y="612"/>
                        <a:pt x="275" y="600"/>
                      </a:cubicBezTo>
                      <a:lnTo>
                        <a:pt x="799" y="302"/>
                      </a:lnTo>
                      <a:cubicBezTo>
                        <a:pt x="870" y="255"/>
                        <a:pt x="894" y="159"/>
                        <a:pt x="858" y="76"/>
                      </a:cubicBezTo>
                      <a:cubicBezTo>
                        <a:pt x="825" y="27"/>
                        <a:pt x="764" y="0"/>
                        <a:pt x="7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194;p78">
                  <a:extLst>
                    <a:ext uri="{FF2B5EF4-FFF2-40B4-BE49-F238E27FC236}">
                      <a16:creationId xmlns:a16="http://schemas.microsoft.com/office/drawing/2014/main" id="{18CF5D04-E025-9AD6-E719-D5B6F6997B9F}"/>
                    </a:ext>
                  </a:extLst>
                </p:cNvPr>
                <p:cNvSpPr/>
                <p:nvPr/>
              </p:nvSpPr>
              <p:spPr>
                <a:xfrm>
                  <a:off x="4194685" y="2095652"/>
                  <a:ext cx="20879" cy="26862"/>
                </a:xfrm>
                <a:custGeom>
                  <a:avLst/>
                  <a:gdLst/>
                  <a:ahLst/>
                  <a:cxnLst/>
                  <a:rect l="l" t="t" r="r" b="b"/>
                  <a:pathLst>
                    <a:path w="656" h="844" extrusionOk="0">
                      <a:moveTo>
                        <a:pt x="479" y="0"/>
                      </a:moveTo>
                      <a:cubicBezTo>
                        <a:pt x="428" y="0"/>
                        <a:pt x="378" y="33"/>
                        <a:pt x="346" y="82"/>
                      </a:cubicBezTo>
                      <a:lnTo>
                        <a:pt x="48" y="606"/>
                      </a:lnTo>
                      <a:cubicBezTo>
                        <a:pt x="0" y="677"/>
                        <a:pt x="36" y="784"/>
                        <a:pt x="108" y="820"/>
                      </a:cubicBezTo>
                      <a:cubicBezTo>
                        <a:pt x="131" y="844"/>
                        <a:pt x="167" y="844"/>
                        <a:pt x="179" y="844"/>
                      </a:cubicBezTo>
                      <a:cubicBezTo>
                        <a:pt x="239" y="844"/>
                        <a:pt x="286" y="808"/>
                        <a:pt x="310" y="760"/>
                      </a:cubicBezTo>
                      <a:lnTo>
                        <a:pt x="608" y="248"/>
                      </a:lnTo>
                      <a:cubicBezTo>
                        <a:pt x="655" y="165"/>
                        <a:pt x="631" y="70"/>
                        <a:pt x="548" y="22"/>
                      </a:cubicBezTo>
                      <a:cubicBezTo>
                        <a:pt x="526" y="7"/>
                        <a:pt x="502" y="0"/>
                        <a:pt x="4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8" name="TextBox 77">
              <a:extLst>
                <a:ext uri="{FF2B5EF4-FFF2-40B4-BE49-F238E27FC236}">
                  <a16:creationId xmlns:a16="http://schemas.microsoft.com/office/drawing/2014/main" id="{4770E301-6450-6018-AB7A-9C718234D464}"/>
                </a:ext>
              </a:extLst>
            </p:cNvPr>
            <p:cNvSpPr txBox="1"/>
            <p:nvPr/>
          </p:nvSpPr>
          <p:spPr>
            <a:xfrm>
              <a:off x="5699304" y="2357588"/>
              <a:ext cx="3568587"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Rút ngắn thời gian làm thủ tục</a:t>
              </a:r>
            </a:p>
          </p:txBody>
        </p:sp>
      </p:grpSp>
      <p:grpSp>
        <p:nvGrpSpPr>
          <p:cNvPr id="62" name="Group 61">
            <a:extLst>
              <a:ext uri="{FF2B5EF4-FFF2-40B4-BE49-F238E27FC236}">
                <a16:creationId xmlns:a16="http://schemas.microsoft.com/office/drawing/2014/main" id="{CA79B066-BEE0-019C-A999-A2B11A58F06C}"/>
              </a:ext>
            </a:extLst>
          </p:cNvPr>
          <p:cNvGrpSpPr/>
          <p:nvPr/>
        </p:nvGrpSpPr>
        <p:grpSpPr>
          <a:xfrm>
            <a:off x="6734297" y="4751096"/>
            <a:ext cx="3568587" cy="1822861"/>
            <a:chOff x="5699304" y="4828008"/>
            <a:chExt cx="3568587" cy="1822861"/>
          </a:xfrm>
        </p:grpSpPr>
        <p:grpSp>
          <p:nvGrpSpPr>
            <p:cNvPr id="67" name="Group 66">
              <a:extLst>
                <a:ext uri="{FF2B5EF4-FFF2-40B4-BE49-F238E27FC236}">
                  <a16:creationId xmlns:a16="http://schemas.microsoft.com/office/drawing/2014/main" id="{68D8346E-BB91-44DA-BBB3-E96F50B0BC0B}"/>
                </a:ext>
              </a:extLst>
            </p:cNvPr>
            <p:cNvGrpSpPr/>
            <p:nvPr/>
          </p:nvGrpSpPr>
          <p:grpSpPr>
            <a:xfrm>
              <a:off x="7099715" y="4828008"/>
              <a:ext cx="640080" cy="640080"/>
              <a:chOff x="758758" y="1556426"/>
              <a:chExt cx="943583" cy="943583"/>
            </a:xfrm>
          </p:grpSpPr>
          <p:sp>
            <p:nvSpPr>
              <p:cNvPr id="5" name="Oval 4">
                <a:extLst>
                  <a:ext uri="{FF2B5EF4-FFF2-40B4-BE49-F238E27FC236}">
                    <a16:creationId xmlns:a16="http://schemas.microsoft.com/office/drawing/2014/main" id="{07E61A55-639D-8379-F1C7-FC99A3F90A22}"/>
                  </a:ext>
                </a:extLst>
              </p:cNvPr>
              <p:cNvSpPr/>
              <p:nvPr/>
            </p:nvSpPr>
            <p:spPr>
              <a:xfrm>
                <a:off x="758758" y="1556426"/>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oogle Shape;12817;p77">
                <a:extLst>
                  <a:ext uri="{FF2B5EF4-FFF2-40B4-BE49-F238E27FC236}">
                    <a16:creationId xmlns:a16="http://schemas.microsoft.com/office/drawing/2014/main" id="{AC798506-8B80-471C-E1CE-984A913ADE3A}"/>
                  </a:ext>
                </a:extLst>
              </p:cNvPr>
              <p:cNvGrpSpPr/>
              <p:nvPr/>
            </p:nvGrpSpPr>
            <p:grpSpPr>
              <a:xfrm>
                <a:off x="999536" y="1752331"/>
                <a:ext cx="462025" cy="566566"/>
                <a:chOff x="3086313" y="2877049"/>
                <a:chExt cx="320143" cy="392581"/>
              </a:xfrm>
              <a:solidFill>
                <a:schemeClr val="bg1"/>
              </a:solidFill>
            </p:grpSpPr>
            <p:sp>
              <p:nvSpPr>
                <p:cNvPr id="12" name="Google Shape;12818;p77">
                  <a:extLst>
                    <a:ext uri="{FF2B5EF4-FFF2-40B4-BE49-F238E27FC236}">
                      <a16:creationId xmlns:a16="http://schemas.microsoft.com/office/drawing/2014/main" id="{9EA14DD2-F9C9-A7F2-07BD-0C5D372F5E3F}"/>
                    </a:ext>
                  </a:extLst>
                </p:cNvPr>
                <p:cNvSpPr/>
                <p:nvPr/>
              </p:nvSpPr>
              <p:spPr>
                <a:xfrm>
                  <a:off x="3125749" y="2915371"/>
                  <a:ext cx="240505" cy="354259"/>
                </a:xfrm>
                <a:custGeom>
                  <a:avLst/>
                  <a:gdLst/>
                  <a:ahLst/>
                  <a:cxnLst/>
                  <a:rect l="l" t="t" r="r" b="b"/>
                  <a:pathLst>
                    <a:path w="7550" h="11121" extrusionOk="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819;p77">
                  <a:extLst>
                    <a:ext uri="{FF2B5EF4-FFF2-40B4-BE49-F238E27FC236}">
                      <a16:creationId xmlns:a16="http://schemas.microsoft.com/office/drawing/2014/main" id="{166031E5-3440-B70D-A554-FB82C53432A8}"/>
                    </a:ext>
                  </a:extLst>
                </p:cNvPr>
                <p:cNvSpPr/>
                <p:nvPr/>
              </p:nvSpPr>
              <p:spPr>
                <a:xfrm>
                  <a:off x="3263076" y="2942511"/>
                  <a:ext cx="79287" cy="99579"/>
                </a:xfrm>
                <a:custGeom>
                  <a:avLst/>
                  <a:gdLst/>
                  <a:ahLst/>
                  <a:cxnLst/>
                  <a:rect l="l" t="t" r="r" b="b"/>
                  <a:pathLst>
                    <a:path w="2489" h="3126" extrusionOk="0">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820;p77">
                  <a:extLst>
                    <a:ext uri="{FF2B5EF4-FFF2-40B4-BE49-F238E27FC236}">
                      <a16:creationId xmlns:a16="http://schemas.microsoft.com/office/drawing/2014/main" id="{326BE99A-33E4-AEED-6647-229F54E5C6A9}"/>
                    </a:ext>
                  </a:extLst>
                </p:cNvPr>
                <p:cNvSpPr/>
                <p:nvPr/>
              </p:nvSpPr>
              <p:spPr>
                <a:xfrm>
                  <a:off x="3237656" y="2939262"/>
                  <a:ext cx="20897" cy="14462"/>
                </a:xfrm>
                <a:custGeom>
                  <a:avLst/>
                  <a:gdLst/>
                  <a:ahLst/>
                  <a:cxnLst/>
                  <a:rect l="l" t="t" r="r" b="b"/>
                  <a:pathLst>
                    <a:path w="656" h="454" extrusionOk="0">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821;p77">
                  <a:extLst>
                    <a:ext uri="{FF2B5EF4-FFF2-40B4-BE49-F238E27FC236}">
                      <a16:creationId xmlns:a16="http://schemas.microsoft.com/office/drawing/2014/main" id="{F61C42CB-04AF-CA03-E6A1-C80F31E1752B}"/>
                    </a:ext>
                  </a:extLst>
                </p:cNvPr>
                <p:cNvSpPr/>
                <p:nvPr/>
              </p:nvSpPr>
              <p:spPr>
                <a:xfrm>
                  <a:off x="3379888" y="3029539"/>
                  <a:ext cx="26567" cy="14048"/>
                </a:xfrm>
                <a:custGeom>
                  <a:avLst/>
                  <a:gdLst/>
                  <a:ahLst/>
                  <a:cxnLst/>
                  <a:rect l="l" t="t" r="r" b="b"/>
                  <a:pathLst>
                    <a:path w="834" h="441" extrusionOk="0">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822;p77">
                  <a:extLst>
                    <a:ext uri="{FF2B5EF4-FFF2-40B4-BE49-F238E27FC236}">
                      <a16:creationId xmlns:a16="http://schemas.microsoft.com/office/drawing/2014/main" id="{C763CFA5-2832-362C-D996-5C228C13D068}"/>
                    </a:ext>
                  </a:extLst>
                </p:cNvPr>
                <p:cNvSpPr/>
                <p:nvPr/>
              </p:nvSpPr>
              <p:spPr>
                <a:xfrm>
                  <a:off x="3086313" y="3029539"/>
                  <a:ext cx="26599" cy="14048"/>
                </a:xfrm>
                <a:custGeom>
                  <a:avLst/>
                  <a:gdLst/>
                  <a:ahLst/>
                  <a:cxnLst/>
                  <a:rect l="l" t="t" r="r" b="b"/>
                  <a:pathLst>
                    <a:path w="835" h="441" extrusionOk="0">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823;p77">
                  <a:extLst>
                    <a:ext uri="{FF2B5EF4-FFF2-40B4-BE49-F238E27FC236}">
                      <a16:creationId xmlns:a16="http://schemas.microsoft.com/office/drawing/2014/main" id="{1C61F1E3-DCF3-0159-AB39-B2DBDF9D780D}"/>
                    </a:ext>
                  </a:extLst>
                </p:cNvPr>
                <p:cNvSpPr/>
                <p:nvPr/>
              </p:nvSpPr>
              <p:spPr>
                <a:xfrm>
                  <a:off x="3359788" y="2953469"/>
                  <a:ext cx="26567" cy="20355"/>
                </a:xfrm>
                <a:custGeom>
                  <a:avLst/>
                  <a:gdLst/>
                  <a:ahLst/>
                  <a:cxnLst/>
                  <a:rect l="l" t="t" r="r" b="b"/>
                  <a:pathLst>
                    <a:path w="834" h="639" extrusionOk="0">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824;p77">
                  <a:extLst>
                    <a:ext uri="{FF2B5EF4-FFF2-40B4-BE49-F238E27FC236}">
                      <a16:creationId xmlns:a16="http://schemas.microsoft.com/office/drawing/2014/main" id="{CD60C9DD-1629-BD35-283A-912E14164C45}"/>
                    </a:ext>
                  </a:extLst>
                </p:cNvPr>
                <p:cNvSpPr/>
                <p:nvPr/>
              </p:nvSpPr>
              <p:spPr>
                <a:xfrm>
                  <a:off x="3106413" y="3100034"/>
                  <a:ext cx="26599" cy="20164"/>
                </a:xfrm>
                <a:custGeom>
                  <a:avLst/>
                  <a:gdLst/>
                  <a:ahLst/>
                  <a:cxnLst/>
                  <a:rect l="l" t="t" r="r" b="b"/>
                  <a:pathLst>
                    <a:path w="835" h="633" extrusionOk="0">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825;p77">
                  <a:extLst>
                    <a:ext uri="{FF2B5EF4-FFF2-40B4-BE49-F238E27FC236}">
                      <a16:creationId xmlns:a16="http://schemas.microsoft.com/office/drawing/2014/main" id="{94C8651E-5EC7-7072-BD42-3DD82C58D233}"/>
                    </a:ext>
                  </a:extLst>
                </p:cNvPr>
                <p:cNvSpPr/>
                <p:nvPr/>
              </p:nvSpPr>
              <p:spPr>
                <a:xfrm>
                  <a:off x="3308565" y="2897277"/>
                  <a:ext cx="22044" cy="24178"/>
                </a:xfrm>
                <a:custGeom>
                  <a:avLst/>
                  <a:gdLst/>
                  <a:ahLst/>
                  <a:cxnLst/>
                  <a:rect l="l" t="t" r="r" b="b"/>
                  <a:pathLst>
                    <a:path w="692" h="759" extrusionOk="0">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826;p77">
                  <a:extLst>
                    <a:ext uri="{FF2B5EF4-FFF2-40B4-BE49-F238E27FC236}">
                      <a16:creationId xmlns:a16="http://schemas.microsoft.com/office/drawing/2014/main" id="{BAE223AD-F67E-C72D-0619-8F636994D02D}"/>
                    </a:ext>
                  </a:extLst>
                </p:cNvPr>
                <p:cNvSpPr/>
                <p:nvPr/>
              </p:nvSpPr>
              <p:spPr>
                <a:xfrm>
                  <a:off x="3239153" y="2877049"/>
                  <a:ext cx="14080" cy="26599"/>
                </a:xfrm>
                <a:custGeom>
                  <a:avLst/>
                  <a:gdLst/>
                  <a:ahLst/>
                  <a:cxnLst/>
                  <a:rect l="l" t="t" r="r" b="b"/>
                  <a:pathLst>
                    <a:path w="442" h="835" extrusionOk="0">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827;p77">
                  <a:extLst>
                    <a:ext uri="{FF2B5EF4-FFF2-40B4-BE49-F238E27FC236}">
                      <a16:creationId xmlns:a16="http://schemas.microsoft.com/office/drawing/2014/main" id="{86CD93F7-3B3D-0DD2-6D2E-B7AC3B582A8E}"/>
                    </a:ext>
                  </a:extLst>
                </p:cNvPr>
                <p:cNvSpPr/>
                <p:nvPr/>
              </p:nvSpPr>
              <p:spPr>
                <a:xfrm>
                  <a:off x="3161809" y="2897500"/>
                  <a:ext cx="22394" cy="24337"/>
                </a:xfrm>
                <a:custGeom>
                  <a:avLst/>
                  <a:gdLst/>
                  <a:ahLst/>
                  <a:cxnLst/>
                  <a:rect l="l" t="t" r="r" b="b"/>
                  <a:pathLst>
                    <a:path w="703" h="764" extrusionOk="0">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828;p77">
                  <a:extLst>
                    <a:ext uri="{FF2B5EF4-FFF2-40B4-BE49-F238E27FC236}">
                      <a16:creationId xmlns:a16="http://schemas.microsoft.com/office/drawing/2014/main" id="{2E79C97A-DE52-4A5B-A373-E0C993B55F82}"/>
                    </a:ext>
                  </a:extLst>
                </p:cNvPr>
                <p:cNvSpPr/>
                <p:nvPr/>
              </p:nvSpPr>
              <p:spPr>
                <a:xfrm>
                  <a:off x="3106413" y="2953151"/>
                  <a:ext cx="26599" cy="19909"/>
                </a:xfrm>
                <a:custGeom>
                  <a:avLst/>
                  <a:gdLst/>
                  <a:ahLst/>
                  <a:cxnLst/>
                  <a:rect l="l" t="t" r="r" b="b"/>
                  <a:pathLst>
                    <a:path w="835" h="625" extrusionOk="0">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829;p77">
                  <a:extLst>
                    <a:ext uri="{FF2B5EF4-FFF2-40B4-BE49-F238E27FC236}">
                      <a16:creationId xmlns:a16="http://schemas.microsoft.com/office/drawing/2014/main" id="{70A4D13F-2B21-6878-E53D-A462E5411DFA}"/>
                    </a:ext>
                  </a:extLst>
                </p:cNvPr>
                <p:cNvSpPr/>
                <p:nvPr/>
              </p:nvSpPr>
              <p:spPr>
                <a:xfrm>
                  <a:off x="3360520" y="3099811"/>
                  <a:ext cx="25834" cy="20005"/>
                </a:xfrm>
                <a:custGeom>
                  <a:avLst/>
                  <a:gdLst/>
                  <a:ahLst/>
                  <a:cxnLst/>
                  <a:rect l="l" t="t" r="r" b="b"/>
                  <a:pathLst>
                    <a:path w="811" h="628" extrusionOk="0">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0" name="TextBox 79">
              <a:extLst>
                <a:ext uri="{FF2B5EF4-FFF2-40B4-BE49-F238E27FC236}">
                  <a16:creationId xmlns:a16="http://schemas.microsoft.com/office/drawing/2014/main" id="{0F3D6128-3DA5-6E94-2F8C-78010B0F6298}"/>
                </a:ext>
              </a:extLst>
            </p:cNvPr>
            <p:cNvSpPr txBox="1"/>
            <p:nvPr/>
          </p:nvSpPr>
          <p:spPr>
            <a:xfrm>
              <a:off x="5699304" y="5491577"/>
              <a:ext cx="3568587" cy="1159292"/>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Một cách thông minh hơn và thuận tiện hơn để hoàn thành công việc nhanh hơn.</a:t>
              </a:r>
            </a:p>
          </p:txBody>
        </p:sp>
      </p:grpSp>
      <p:grpSp>
        <p:nvGrpSpPr>
          <p:cNvPr id="31" name="Group 30">
            <a:extLst>
              <a:ext uri="{FF2B5EF4-FFF2-40B4-BE49-F238E27FC236}">
                <a16:creationId xmlns:a16="http://schemas.microsoft.com/office/drawing/2014/main" id="{C759A842-FBEC-DCF9-AAA0-B1B020E4E451}"/>
              </a:ext>
            </a:extLst>
          </p:cNvPr>
          <p:cNvGrpSpPr/>
          <p:nvPr/>
        </p:nvGrpSpPr>
        <p:grpSpPr>
          <a:xfrm>
            <a:off x="2209793" y="3109162"/>
            <a:ext cx="3284656" cy="1178977"/>
            <a:chOff x="692981" y="3190776"/>
            <a:chExt cx="3284656" cy="1178977"/>
          </a:xfrm>
        </p:grpSpPr>
        <p:grpSp>
          <p:nvGrpSpPr>
            <p:cNvPr id="70" name="Group 69">
              <a:extLst>
                <a:ext uri="{FF2B5EF4-FFF2-40B4-BE49-F238E27FC236}">
                  <a16:creationId xmlns:a16="http://schemas.microsoft.com/office/drawing/2014/main" id="{0A92C31B-6C60-44AE-05BF-80B5F2EA7305}"/>
                </a:ext>
              </a:extLst>
            </p:cNvPr>
            <p:cNvGrpSpPr/>
            <p:nvPr/>
          </p:nvGrpSpPr>
          <p:grpSpPr>
            <a:xfrm>
              <a:off x="1828994" y="3190776"/>
              <a:ext cx="640080" cy="640080"/>
              <a:chOff x="624192" y="4357991"/>
              <a:chExt cx="943583" cy="943583"/>
            </a:xfrm>
          </p:grpSpPr>
          <p:sp>
            <p:nvSpPr>
              <p:cNvPr id="8" name="Oval 7">
                <a:extLst>
                  <a:ext uri="{FF2B5EF4-FFF2-40B4-BE49-F238E27FC236}">
                    <a16:creationId xmlns:a16="http://schemas.microsoft.com/office/drawing/2014/main" id="{5B10759F-97D6-B7AF-27D0-0C7B86D28272}"/>
                  </a:ext>
                </a:extLst>
              </p:cNvPr>
              <p:cNvSpPr/>
              <p:nvPr/>
            </p:nvSpPr>
            <p:spPr>
              <a:xfrm>
                <a:off x="624192" y="4357991"/>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oogle Shape;13444;p78">
                <a:extLst>
                  <a:ext uri="{FF2B5EF4-FFF2-40B4-BE49-F238E27FC236}">
                    <a16:creationId xmlns:a16="http://schemas.microsoft.com/office/drawing/2014/main" id="{BD6CA6D4-7230-4EFB-0379-7649AC84199E}"/>
                  </a:ext>
                </a:extLst>
              </p:cNvPr>
              <p:cNvGrpSpPr/>
              <p:nvPr/>
            </p:nvGrpSpPr>
            <p:grpSpPr>
              <a:xfrm>
                <a:off x="799934" y="4580459"/>
                <a:ext cx="592097" cy="498646"/>
                <a:chOff x="2171474" y="3369229"/>
                <a:chExt cx="408156" cy="343737"/>
              </a:xfrm>
              <a:solidFill>
                <a:schemeClr val="bg1"/>
              </a:solidFill>
            </p:grpSpPr>
            <p:sp>
              <p:nvSpPr>
                <p:cNvPr id="39" name="Google Shape;13445;p78">
                  <a:extLst>
                    <a:ext uri="{FF2B5EF4-FFF2-40B4-BE49-F238E27FC236}">
                      <a16:creationId xmlns:a16="http://schemas.microsoft.com/office/drawing/2014/main" id="{50AFD8E7-36E4-3293-4FCF-9C45C38A4FF6}"/>
                    </a:ext>
                  </a:extLst>
                </p:cNvPr>
                <p:cNvSpPr/>
                <p:nvPr/>
              </p:nvSpPr>
              <p:spPr>
                <a:xfrm>
                  <a:off x="2171474" y="3369229"/>
                  <a:ext cx="408156" cy="343737"/>
                </a:xfrm>
                <a:custGeom>
                  <a:avLst/>
                  <a:gdLst/>
                  <a:ahLst/>
                  <a:cxnLst/>
                  <a:rect l="l" t="t" r="r" b="b"/>
                  <a:pathLst>
                    <a:path w="12824" h="10800" extrusionOk="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446;p78">
                  <a:extLst>
                    <a:ext uri="{FF2B5EF4-FFF2-40B4-BE49-F238E27FC236}">
                      <a16:creationId xmlns:a16="http://schemas.microsoft.com/office/drawing/2014/main" id="{2E9BBC4D-7A82-5F51-9BF2-E1DB762A7170}"/>
                    </a:ext>
                  </a:extLst>
                </p:cNvPr>
                <p:cNvSpPr/>
                <p:nvPr/>
              </p:nvSpPr>
              <p:spPr>
                <a:xfrm>
                  <a:off x="2292737" y="3477220"/>
                  <a:ext cx="164898" cy="164866"/>
                </a:xfrm>
                <a:custGeom>
                  <a:avLst/>
                  <a:gdLst/>
                  <a:ahLst/>
                  <a:cxnLst/>
                  <a:rect l="l" t="t" r="r" b="b"/>
                  <a:pathLst>
                    <a:path w="5181" h="5180" extrusionOk="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447;p78">
                  <a:extLst>
                    <a:ext uri="{FF2B5EF4-FFF2-40B4-BE49-F238E27FC236}">
                      <a16:creationId xmlns:a16="http://schemas.microsoft.com/office/drawing/2014/main" id="{420F59BE-0FA5-F567-103F-48490FEEF546}"/>
                    </a:ext>
                  </a:extLst>
                </p:cNvPr>
                <p:cNvSpPr/>
                <p:nvPr/>
              </p:nvSpPr>
              <p:spPr>
                <a:xfrm>
                  <a:off x="2256358" y="3451503"/>
                  <a:ext cx="188769" cy="177311"/>
                </a:xfrm>
                <a:custGeom>
                  <a:avLst/>
                  <a:gdLst/>
                  <a:ahLst/>
                  <a:cxnLst/>
                  <a:rect l="l" t="t" r="r" b="b"/>
                  <a:pathLst>
                    <a:path w="5931" h="5571" extrusionOk="0">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448;p78">
                  <a:extLst>
                    <a:ext uri="{FF2B5EF4-FFF2-40B4-BE49-F238E27FC236}">
                      <a16:creationId xmlns:a16="http://schemas.microsoft.com/office/drawing/2014/main" id="{8ABB1F05-02DC-BEFD-6D4C-28A9BC653BD3}"/>
                    </a:ext>
                  </a:extLst>
                </p:cNvPr>
                <p:cNvSpPr/>
                <p:nvPr/>
              </p:nvSpPr>
              <p:spPr>
                <a:xfrm>
                  <a:off x="2305245" y="3491160"/>
                  <a:ext cx="189151" cy="176706"/>
                </a:xfrm>
                <a:custGeom>
                  <a:avLst/>
                  <a:gdLst/>
                  <a:ahLst/>
                  <a:cxnLst/>
                  <a:rect l="l" t="t" r="r" b="b"/>
                  <a:pathLst>
                    <a:path w="5943" h="5552" extrusionOk="0">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TextBox 81">
              <a:extLst>
                <a:ext uri="{FF2B5EF4-FFF2-40B4-BE49-F238E27FC236}">
                  <a16:creationId xmlns:a16="http://schemas.microsoft.com/office/drawing/2014/main" id="{6357A76A-8636-FD40-DF68-3CDE9C9C60CA}"/>
                </a:ext>
              </a:extLst>
            </p:cNvPr>
            <p:cNvSpPr txBox="1"/>
            <p:nvPr/>
          </p:nvSpPr>
          <p:spPr>
            <a:xfrm>
              <a:off x="692981" y="3949125"/>
              <a:ext cx="3284656"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Giải quyết vấn nạn giả mạo </a:t>
              </a:r>
            </a:p>
          </p:txBody>
        </p:sp>
      </p:grpSp>
      <p:grpSp>
        <p:nvGrpSpPr>
          <p:cNvPr id="61" name="Group 60">
            <a:extLst>
              <a:ext uri="{FF2B5EF4-FFF2-40B4-BE49-F238E27FC236}">
                <a16:creationId xmlns:a16="http://schemas.microsoft.com/office/drawing/2014/main" id="{54A58470-4D59-F055-6C8A-61FC19ABBA0B}"/>
              </a:ext>
            </a:extLst>
          </p:cNvPr>
          <p:cNvGrpSpPr/>
          <p:nvPr/>
        </p:nvGrpSpPr>
        <p:grpSpPr>
          <a:xfrm>
            <a:off x="2314292" y="4751096"/>
            <a:ext cx="3180157" cy="1207646"/>
            <a:chOff x="797480" y="4832710"/>
            <a:chExt cx="3180157" cy="1207646"/>
          </a:xfrm>
        </p:grpSpPr>
        <p:sp>
          <p:nvSpPr>
            <p:cNvPr id="86" name="TextBox 85">
              <a:extLst>
                <a:ext uri="{FF2B5EF4-FFF2-40B4-BE49-F238E27FC236}">
                  <a16:creationId xmlns:a16="http://schemas.microsoft.com/office/drawing/2014/main" id="{DB4532BE-306E-6B88-D262-AEE8244FC7BE}"/>
                </a:ext>
              </a:extLst>
            </p:cNvPr>
            <p:cNvSpPr txBox="1"/>
            <p:nvPr/>
          </p:nvSpPr>
          <p:spPr>
            <a:xfrm>
              <a:off x="797480" y="5619728"/>
              <a:ext cx="3180157"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Tiết kiệm chi phí vận hành </a:t>
              </a:r>
              <a:endParaRPr lang="en-US" sz="1600" dirty="0">
                <a:latin typeface="Roboto" panose="02000000000000000000" pitchFamily="2" charset="0"/>
                <a:ea typeface="Roboto" panose="02000000000000000000" pitchFamily="2" charset="0"/>
                <a:cs typeface="Roboto" panose="02000000000000000000" pitchFamily="2" charset="0"/>
              </a:endParaRPr>
            </a:p>
          </p:txBody>
        </p:sp>
        <p:grpSp>
          <p:nvGrpSpPr>
            <p:cNvPr id="2" name="Group 1">
              <a:extLst>
                <a:ext uri="{FF2B5EF4-FFF2-40B4-BE49-F238E27FC236}">
                  <a16:creationId xmlns:a16="http://schemas.microsoft.com/office/drawing/2014/main" id="{E40CE9B8-E6C4-8F9C-9D1A-301DE1C05A24}"/>
                </a:ext>
              </a:extLst>
            </p:cNvPr>
            <p:cNvGrpSpPr/>
            <p:nvPr/>
          </p:nvGrpSpPr>
          <p:grpSpPr>
            <a:xfrm>
              <a:off x="1828994" y="4832710"/>
              <a:ext cx="640080" cy="640080"/>
              <a:chOff x="5471808" y="1465635"/>
              <a:chExt cx="943583" cy="943583"/>
            </a:xfrm>
          </p:grpSpPr>
          <p:sp>
            <p:nvSpPr>
              <p:cNvPr id="3" name="Oval 2">
                <a:extLst>
                  <a:ext uri="{FF2B5EF4-FFF2-40B4-BE49-F238E27FC236}">
                    <a16:creationId xmlns:a16="http://schemas.microsoft.com/office/drawing/2014/main" id="{A7A25DF0-75BF-C04F-3177-B4F4322E42C5}"/>
                  </a:ext>
                </a:extLst>
              </p:cNvPr>
              <p:cNvSpPr/>
              <p:nvPr/>
            </p:nvSpPr>
            <p:spPr>
              <a:xfrm>
                <a:off x="547180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oogle Shape;12220;p76">
                <a:extLst>
                  <a:ext uri="{FF2B5EF4-FFF2-40B4-BE49-F238E27FC236}">
                    <a16:creationId xmlns:a16="http://schemas.microsoft.com/office/drawing/2014/main" id="{CEC178BE-9205-9DA5-635C-44EC9EE11D8D}"/>
                  </a:ext>
                </a:extLst>
              </p:cNvPr>
              <p:cNvGrpSpPr/>
              <p:nvPr/>
            </p:nvGrpSpPr>
            <p:grpSpPr>
              <a:xfrm>
                <a:off x="5713167" y="1713419"/>
                <a:ext cx="460863" cy="439257"/>
                <a:chOff x="6870193" y="2295620"/>
                <a:chExt cx="360356" cy="343462"/>
              </a:xfrm>
              <a:solidFill>
                <a:schemeClr val="bg1"/>
              </a:solidFill>
            </p:grpSpPr>
            <p:sp>
              <p:nvSpPr>
                <p:cNvPr id="34" name="Google Shape;12221;p76">
                  <a:extLst>
                    <a:ext uri="{FF2B5EF4-FFF2-40B4-BE49-F238E27FC236}">
                      <a16:creationId xmlns:a16="http://schemas.microsoft.com/office/drawing/2014/main" id="{0F905316-9775-08B6-03D6-B4974340DA77}"/>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222;p76">
                  <a:extLst>
                    <a:ext uri="{FF2B5EF4-FFF2-40B4-BE49-F238E27FC236}">
                      <a16:creationId xmlns:a16="http://schemas.microsoft.com/office/drawing/2014/main" id="{6C5FFFC4-9BF9-22DE-83D2-CB4D8D029714}"/>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32" name="Group 31">
            <a:extLst>
              <a:ext uri="{FF2B5EF4-FFF2-40B4-BE49-F238E27FC236}">
                <a16:creationId xmlns:a16="http://schemas.microsoft.com/office/drawing/2014/main" id="{7B088B2D-833C-D758-D828-52648140739E}"/>
              </a:ext>
            </a:extLst>
          </p:cNvPr>
          <p:cNvGrpSpPr/>
          <p:nvPr/>
        </p:nvGrpSpPr>
        <p:grpSpPr>
          <a:xfrm>
            <a:off x="6517374" y="3068771"/>
            <a:ext cx="3785510" cy="1224070"/>
            <a:chOff x="5482381" y="3145683"/>
            <a:chExt cx="3785510" cy="1224070"/>
          </a:xfrm>
        </p:grpSpPr>
        <p:sp>
          <p:nvSpPr>
            <p:cNvPr id="84" name="TextBox 83">
              <a:extLst>
                <a:ext uri="{FF2B5EF4-FFF2-40B4-BE49-F238E27FC236}">
                  <a16:creationId xmlns:a16="http://schemas.microsoft.com/office/drawing/2014/main" id="{02A026B9-2E7E-727D-CFF1-6752A05FBE01}"/>
                </a:ext>
              </a:extLst>
            </p:cNvPr>
            <p:cNvSpPr txBox="1"/>
            <p:nvPr/>
          </p:nvSpPr>
          <p:spPr>
            <a:xfrm>
              <a:off x="5482381" y="3949125"/>
              <a:ext cx="3785510"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Minh bạch trong xác thực thông tin</a:t>
              </a:r>
            </a:p>
          </p:txBody>
        </p:sp>
        <p:grpSp>
          <p:nvGrpSpPr>
            <p:cNvPr id="36" name="Group 35">
              <a:extLst>
                <a:ext uri="{FF2B5EF4-FFF2-40B4-BE49-F238E27FC236}">
                  <a16:creationId xmlns:a16="http://schemas.microsoft.com/office/drawing/2014/main" id="{770F5147-908C-D619-6755-DCC0A289DB96}"/>
                </a:ext>
              </a:extLst>
            </p:cNvPr>
            <p:cNvGrpSpPr/>
            <p:nvPr/>
          </p:nvGrpSpPr>
          <p:grpSpPr>
            <a:xfrm>
              <a:off x="7099715" y="3145683"/>
              <a:ext cx="640080" cy="640080"/>
              <a:chOff x="624192" y="4357991"/>
              <a:chExt cx="943583" cy="943583"/>
            </a:xfrm>
          </p:grpSpPr>
          <p:sp>
            <p:nvSpPr>
              <p:cNvPr id="37" name="Oval 36">
                <a:extLst>
                  <a:ext uri="{FF2B5EF4-FFF2-40B4-BE49-F238E27FC236}">
                    <a16:creationId xmlns:a16="http://schemas.microsoft.com/office/drawing/2014/main" id="{7078D3B9-FB59-8033-2581-E1B8D068DD23}"/>
                  </a:ext>
                </a:extLst>
              </p:cNvPr>
              <p:cNvSpPr/>
              <p:nvPr/>
            </p:nvSpPr>
            <p:spPr>
              <a:xfrm>
                <a:off x="624192" y="4357991"/>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oogle Shape;13444;p78">
                <a:extLst>
                  <a:ext uri="{FF2B5EF4-FFF2-40B4-BE49-F238E27FC236}">
                    <a16:creationId xmlns:a16="http://schemas.microsoft.com/office/drawing/2014/main" id="{260BCE59-9C7B-7975-76A8-7B99C945DFEE}"/>
                  </a:ext>
                </a:extLst>
              </p:cNvPr>
              <p:cNvGrpSpPr/>
              <p:nvPr/>
            </p:nvGrpSpPr>
            <p:grpSpPr>
              <a:xfrm>
                <a:off x="799934" y="4580459"/>
                <a:ext cx="592097" cy="498646"/>
                <a:chOff x="2171474" y="3369229"/>
                <a:chExt cx="408156" cy="343737"/>
              </a:xfrm>
              <a:solidFill>
                <a:schemeClr val="bg1"/>
              </a:solidFill>
            </p:grpSpPr>
            <p:sp>
              <p:nvSpPr>
                <p:cNvPr id="88" name="Google Shape;13445;p78">
                  <a:extLst>
                    <a:ext uri="{FF2B5EF4-FFF2-40B4-BE49-F238E27FC236}">
                      <a16:creationId xmlns:a16="http://schemas.microsoft.com/office/drawing/2014/main" id="{21C15BBB-A58B-45F8-3AD3-108DDBD89418}"/>
                    </a:ext>
                  </a:extLst>
                </p:cNvPr>
                <p:cNvSpPr/>
                <p:nvPr/>
              </p:nvSpPr>
              <p:spPr>
                <a:xfrm>
                  <a:off x="2171474" y="3369229"/>
                  <a:ext cx="408156" cy="343737"/>
                </a:xfrm>
                <a:custGeom>
                  <a:avLst/>
                  <a:gdLst/>
                  <a:ahLst/>
                  <a:cxnLst/>
                  <a:rect l="l" t="t" r="r" b="b"/>
                  <a:pathLst>
                    <a:path w="12824" h="10800" extrusionOk="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446;p78">
                  <a:extLst>
                    <a:ext uri="{FF2B5EF4-FFF2-40B4-BE49-F238E27FC236}">
                      <a16:creationId xmlns:a16="http://schemas.microsoft.com/office/drawing/2014/main" id="{5B5F2901-E92E-A8A9-1826-6855104049AF}"/>
                    </a:ext>
                  </a:extLst>
                </p:cNvPr>
                <p:cNvSpPr/>
                <p:nvPr/>
              </p:nvSpPr>
              <p:spPr>
                <a:xfrm>
                  <a:off x="2292737" y="3477220"/>
                  <a:ext cx="164898" cy="164866"/>
                </a:xfrm>
                <a:custGeom>
                  <a:avLst/>
                  <a:gdLst/>
                  <a:ahLst/>
                  <a:cxnLst/>
                  <a:rect l="l" t="t" r="r" b="b"/>
                  <a:pathLst>
                    <a:path w="5181" h="5180" extrusionOk="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447;p78">
                  <a:extLst>
                    <a:ext uri="{FF2B5EF4-FFF2-40B4-BE49-F238E27FC236}">
                      <a16:creationId xmlns:a16="http://schemas.microsoft.com/office/drawing/2014/main" id="{E462B6AF-51DA-D530-F57D-66696D8719D8}"/>
                    </a:ext>
                  </a:extLst>
                </p:cNvPr>
                <p:cNvSpPr/>
                <p:nvPr/>
              </p:nvSpPr>
              <p:spPr>
                <a:xfrm>
                  <a:off x="2256358" y="3451503"/>
                  <a:ext cx="188769" cy="177311"/>
                </a:xfrm>
                <a:custGeom>
                  <a:avLst/>
                  <a:gdLst/>
                  <a:ahLst/>
                  <a:cxnLst/>
                  <a:rect l="l" t="t" r="r" b="b"/>
                  <a:pathLst>
                    <a:path w="5931" h="5571" extrusionOk="0">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448;p78">
                  <a:extLst>
                    <a:ext uri="{FF2B5EF4-FFF2-40B4-BE49-F238E27FC236}">
                      <a16:creationId xmlns:a16="http://schemas.microsoft.com/office/drawing/2014/main" id="{859A263E-9C65-B11C-71DE-C8447DC7DF73}"/>
                    </a:ext>
                  </a:extLst>
                </p:cNvPr>
                <p:cNvSpPr/>
                <p:nvPr/>
              </p:nvSpPr>
              <p:spPr>
                <a:xfrm>
                  <a:off x="2305245" y="3491160"/>
                  <a:ext cx="189151" cy="176706"/>
                </a:xfrm>
                <a:custGeom>
                  <a:avLst/>
                  <a:gdLst/>
                  <a:ahLst/>
                  <a:cxnLst/>
                  <a:rect l="l" t="t" r="r" b="b"/>
                  <a:pathLst>
                    <a:path w="5943" h="5552" extrusionOk="0">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9" name="Rectangle 8">
            <a:extLst>
              <a:ext uri="{FF2B5EF4-FFF2-40B4-BE49-F238E27FC236}">
                <a16:creationId xmlns:a16="http://schemas.microsoft.com/office/drawing/2014/main" id="{848B3A96-1754-C3BA-64FA-1514472D95CC}"/>
              </a:ext>
            </a:extLst>
          </p:cNvPr>
          <p:cNvSpPr/>
          <p:nvPr/>
        </p:nvSpPr>
        <p:spPr>
          <a:xfrm rot="16200000">
            <a:off x="8122046" y="2768961"/>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60AB8D-75D4-7253-033A-B7874A9632F8}"/>
              </a:ext>
            </a:extLst>
          </p:cNvPr>
          <p:cNvSpPr/>
          <p:nvPr/>
        </p:nvSpPr>
        <p:spPr>
          <a:xfrm>
            <a:off x="11359396" y="0"/>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E1CF4C3-09FF-E9B0-C051-3BBDF23442EB}"/>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D45B2F6-F8EC-11FF-03C9-27E3BCC317C5}"/>
              </a:ext>
            </a:extLst>
          </p:cNvPr>
          <p:cNvSpPr/>
          <p:nvPr/>
        </p:nvSpPr>
        <p:spPr>
          <a:xfrm>
            <a:off x="5974" y="0"/>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246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building with a tower&#10;&#10;Description automatically generated with low confidence">
            <a:extLst>
              <a:ext uri="{FF2B5EF4-FFF2-40B4-BE49-F238E27FC236}">
                <a16:creationId xmlns:a16="http://schemas.microsoft.com/office/drawing/2014/main" id="{0A914650-CFB0-C079-DDFE-DC7DC5F3F483}"/>
              </a:ext>
            </a:extLst>
          </p:cNvPr>
          <p:cNvPicPr>
            <a:picLocks noChangeAspect="1"/>
          </p:cNvPicPr>
          <p:nvPr/>
        </p:nvPicPr>
        <p:blipFill rotWithShape="1">
          <a:blip r:embed="rId2">
            <a:duotone>
              <a:schemeClr val="accent5">
                <a:shade val="45000"/>
                <a:satMod val="135000"/>
              </a:schemeClr>
              <a:prstClr val="white"/>
            </a:duotone>
            <a:alphaModFix amt="35000"/>
            <a:extLst>
              <a:ext uri="{28A0092B-C50C-407E-A947-70E740481C1C}">
                <a14:useLocalDpi xmlns:a14="http://schemas.microsoft.com/office/drawing/2010/main" val="0"/>
              </a:ext>
            </a:extLst>
          </a:blip>
          <a:srcRect b="9267"/>
          <a:stretch/>
        </p:blipFill>
        <p:spPr>
          <a:xfrm>
            <a:off x="0" y="-1"/>
            <a:ext cx="12192000" cy="6858001"/>
          </a:xfrm>
          <a:prstGeom prst="rect">
            <a:avLst/>
          </a:prstGeom>
        </p:spPr>
      </p:pic>
      <p:sp>
        <p:nvSpPr>
          <p:cNvPr id="6" name="Rectangle 5">
            <a:extLst>
              <a:ext uri="{FF2B5EF4-FFF2-40B4-BE49-F238E27FC236}">
                <a16:creationId xmlns:a16="http://schemas.microsoft.com/office/drawing/2014/main" id="{6FA550EE-085E-30B2-AF6E-9F9AB940D24F}"/>
              </a:ext>
            </a:extLst>
          </p:cNvPr>
          <p:cNvSpPr/>
          <p:nvPr/>
        </p:nvSpPr>
        <p:spPr>
          <a:xfrm>
            <a:off x="0" y="4191000"/>
            <a:ext cx="12192000" cy="2667000"/>
          </a:xfrm>
          <a:prstGeom prst="rect">
            <a:avLst/>
          </a:prstGeom>
          <a:solidFill>
            <a:schemeClr val="accent5">
              <a:lumMod val="50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0DFB667-CC66-7A54-6E15-14CDDC656CEA}"/>
              </a:ext>
            </a:extLst>
          </p:cNvPr>
          <p:cNvSpPr/>
          <p:nvPr/>
        </p:nvSpPr>
        <p:spPr>
          <a:xfrm>
            <a:off x="4357395" y="1271295"/>
            <a:ext cx="3872204" cy="3872204"/>
          </a:xfrm>
          <a:prstGeom prst="ellipse">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520AF6F-3AAA-411F-9C15-537B0C5B6CCC}"/>
              </a:ext>
            </a:extLst>
          </p:cNvPr>
          <p:cNvSpPr txBox="1"/>
          <p:nvPr/>
        </p:nvSpPr>
        <p:spPr>
          <a:xfrm>
            <a:off x="4883783" y="2637012"/>
            <a:ext cx="3228391" cy="1569660"/>
          </a:xfrm>
          <a:prstGeom prst="rect">
            <a:avLst/>
          </a:prstGeom>
          <a:noFill/>
        </p:spPr>
        <p:txBody>
          <a:bodyPr wrap="square" rtlCol="0">
            <a:spAutoFit/>
          </a:bodyPr>
          <a:lstStyle/>
          <a:p>
            <a:r>
              <a:rPr lang="en-US" sz="4800" b="1" dirty="0">
                <a:solidFill>
                  <a:schemeClr val="accent5">
                    <a:lumMod val="50000"/>
                  </a:schemeClr>
                </a:solidFill>
                <a:latin typeface="Bradley Hand ITC" panose="03070402050302030203" pitchFamily="66" charset="0"/>
              </a:rPr>
              <a:t>Thanks for watching!</a:t>
            </a:r>
          </a:p>
        </p:txBody>
      </p:sp>
      <p:grpSp>
        <p:nvGrpSpPr>
          <p:cNvPr id="2" name="Group 1">
            <a:extLst>
              <a:ext uri="{FF2B5EF4-FFF2-40B4-BE49-F238E27FC236}">
                <a16:creationId xmlns:a16="http://schemas.microsoft.com/office/drawing/2014/main" id="{078983BC-0B19-45D9-FFDB-FE7A49613AEA}"/>
              </a:ext>
            </a:extLst>
          </p:cNvPr>
          <p:cNvGrpSpPr/>
          <p:nvPr/>
        </p:nvGrpSpPr>
        <p:grpSpPr>
          <a:xfrm>
            <a:off x="3596931" y="6302172"/>
            <a:ext cx="1822594" cy="387221"/>
            <a:chOff x="3596931" y="6125409"/>
            <a:chExt cx="1822594" cy="387221"/>
          </a:xfrm>
        </p:grpSpPr>
        <p:pic>
          <p:nvPicPr>
            <p:cNvPr id="3" name="Graphic 2" descr="Telephone outline">
              <a:extLst>
                <a:ext uri="{FF2B5EF4-FFF2-40B4-BE49-F238E27FC236}">
                  <a16:creationId xmlns:a16="http://schemas.microsoft.com/office/drawing/2014/main" id="{7783C0DC-5326-E7A1-D3F0-F379604136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6931" y="6125409"/>
              <a:ext cx="387221" cy="387221"/>
            </a:xfrm>
            <a:prstGeom prst="rect">
              <a:avLst/>
            </a:prstGeom>
          </p:spPr>
        </p:pic>
        <p:sp>
          <p:nvSpPr>
            <p:cNvPr id="5" name="TextBox 4">
              <a:extLst>
                <a:ext uri="{FF2B5EF4-FFF2-40B4-BE49-F238E27FC236}">
                  <a16:creationId xmlns:a16="http://schemas.microsoft.com/office/drawing/2014/main" id="{70AC11EF-6DD5-E476-A37C-5A48A4D584C8}"/>
                </a:ext>
              </a:extLst>
            </p:cNvPr>
            <p:cNvSpPr txBox="1"/>
            <p:nvPr/>
          </p:nvSpPr>
          <p:spPr>
            <a:xfrm>
              <a:off x="4001270" y="6157025"/>
              <a:ext cx="1418255"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028 3636 6015</a:t>
              </a:r>
            </a:p>
          </p:txBody>
        </p:sp>
      </p:grpSp>
      <p:pic>
        <p:nvPicPr>
          <p:cNvPr id="9" name="Graphic 8" descr="Internet outline">
            <a:extLst>
              <a:ext uri="{FF2B5EF4-FFF2-40B4-BE49-F238E27FC236}">
                <a16:creationId xmlns:a16="http://schemas.microsoft.com/office/drawing/2014/main" id="{4FCBD0BA-1137-A941-D08E-86CAD1CBE37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4369" y="6302172"/>
            <a:ext cx="387221" cy="387221"/>
          </a:xfrm>
          <a:prstGeom prst="rect">
            <a:avLst/>
          </a:prstGeom>
        </p:spPr>
      </p:pic>
      <p:grpSp>
        <p:nvGrpSpPr>
          <p:cNvPr id="10" name="Group 9">
            <a:extLst>
              <a:ext uri="{FF2B5EF4-FFF2-40B4-BE49-F238E27FC236}">
                <a16:creationId xmlns:a16="http://schemas.microsoft.com/office/drawing/2014/main" id="{9FF8816A-49C1-120C-9EDB-243576661884}"/>
              </a:ext>
            </a:extLst>
          </p:cNvPr>
          <p:cNvGrpSpPr/>
          <p:nvPr/>
        </p:nvGrpSpPr>
        <p:grpSpPr>
          <a:xfrm>
            <a:off x="3579812" y="5284478"/>
            <a:ext cx="6551669" cy="421458"/>
            <a:chOff x="3579812" y="5170178"/>
            <a:chExt cx="6551669" cy="421458"/>
          </a:xfrm>
        </p:grpSpPr>
        <p:sp>
          <p:nvSpPr>
            <p:cNvPr id="11" name="TextBox 10">
              <a:extLst>
                <a:ext uri="{FF2B5EF4-FFF2-40B4-BE49-F238E27FC236}">
                  <a16:creationId xmlns:a16="http://schemas.microsoft.com/office/drawing/2014/main" id="{AB7A75A1-9A11-927C-7385-1515B3AD1C39}"/>
                </a:ext>
              </a:extLst>
            </p:cNvPr>
            <p:cNvSpPr txBox="1"/>
            <p:nvPr/>
          </p:nvSpPr>
          <p:spPr>
            <a:xfrm>
              <a:off x="4001269" y="5265935"/>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pic>
          <p:nvPicPr>
            <p:cNvPr id="13" name="Graphic 12" descr="Employee badge outline">
              <a:extLst>
                <a:ext uri="{FF2B5EF4-FFF2-40B4-BE49-F238E27FC236}">
                  <a16:creationId xmlns:a16="http://schemas.microsoft.com/office/drawing/2014/main" id="{9D6DA8AE-1AB1-6073-9909-C402F42171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79812" y="5170178"/>
              <a:ext cx="421458" cy="421458"/>
            </a:xfrm>
            <a:prstGeom prst="rect">
              <a:avLst/>
            </a:prstGeom>
          </p:spPr>
        </p:pic>
      </p:grpSp>
      <p:grpSp>
        <p:nvGrpSpPr>
          <p:cNvPr id="18" name="Group 17">
            <a:extLst>
              <a:ext uri="{FF2B5EF4-FFF2-40B4-BE49-F238E27FC236}">
                <a16:creationId xmlns:a16="http://schemas.microsoft.com/office/drawing/2014/main" id="{0F761067-2821-2081-92C0-B713F353CF3F}"/>
              </a:ext>
            </a:extLst>
          </p:cNvPr>
          <p:cNvGrpSpPr/>
          <p:nvPr/>
        </p:nvGrpSpPr>
        <p:grpSpPr>
          <a:xfrm>
            <a:off x="3596931" y="5779070"/>
            <a:ext cx="6534550" cy="390645"/>
            <a:chOff x="3596931" y="5664770"/>
            <a:chExt cx="6534550" cy="390645"/>
          </a:xfrm>
        </p:grpSpPr>
        <p:sp>
          <p:nvSpPr>
            <p:cNvPr id="19" name="TextBox 18">
              <a:extLst>
                <a:ext uri="{FF2B5EF4-FFF2-40B4-BE49-F238E27FC236}">
                  <a16:creationId xmlns:a16="http://schemas.microsoft.com/office/drawing/2014/main" id="{4F018074-9168-D424-828E-BF556C7CE690}"/>
                </a:ext>
              </a:extLst>
            </p:cNvPr>
            <p:cNvSpPr txBox="1"/>
            <p:nvPr/>
          </p:nvSpPr>
          <p:spPr>
            <a:xfrm>
              <a:off x="4001269" y="5747638"/>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19 Dang Tien Dong street, An Phu ward, Thu Duc City, Ho Chi Minh City</a:t>
              </a:r>
            </a:p>
          </p:txBody>
        </p:sp>
        <p:pic>
          <p:nvPicPr>
            <p:cNvPr id="20" name="Graphic 19" descr="Building outline">
              <a:extLst>
                <a:ext uri="{FF2B5EF4-FFF2-40B4-BE49-F238E27FC236}">
                  <a16:creationId xmlns:a16="http://schemas.microsoft.com/office/drawing/2014/main" id="{C2A40BE7-BD0B-2EDC-F7E9-ECCC441C0CA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96931" y="5664770"/>
              <a:ext cx="387221" cy="387221"/>
            </a:xfrm>
            <a:prstGeom prst="rect">
              <a:avLst/>
            </a:prstGeom>
          </p:spPr>
        </p:pic>
      </p:grpSp>
      <p:sp>
        <p:nvSpPr>
          <p:cNvPr id="21" name="TextBox 20">
            <a:extLst>
              <a:ext uri="{FF2B5EF4-FFF2-40B4-BE49-F238E27FC236}">
                <a16:creationId xmlns:a16="http://schemas.microsoft.com/office/drawing/2014/main" id="{6CD27364-C992-82CA-7E84-BF4F787A2E98}"/>
              </a:ext>
            </a:extLst>
          </p:cNvPr>
          <p:cNvSpPr txBox="1"/>
          <p:nvPr/>
        </p:nvSpPr>
        <p:spPr>
          <a:xfrm>
            <a:off x="6789563" y="6324338"/>
            <a:ext cx="2135362" cy="321435"/>
          </a:xfrm>
          <a:prstGeom prst="rect">
            <a:avLst/>
          </a:prstGeom>
          <a:noFill/>
        </p:spPr>
        <p:txBody>
          <a:bodyPr wrap="square" rtlCol="0">
            <a:spAutoFit/>
          </a:bodyPr>
          <a:lstStyle/>
          <a:p>
            <a:pPr lvl="0">
              <a:lnSpc>
                <a:spcPct val="114000"/>
              </a:lnSpc>
              <a:defRPr/>
            </a:pPr>
            <a:r>
              <a:rPr lang="id-ID" sz="14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spTree>
    <p:extLst>
      <p:ext uri="{BB962C8B-B14F-4D97-AF65-F5344CB8AC3E}">
        <p14:creationId xmlns:p14="http://schemas.microsoft.com/office/powerpoint/2010/main" val="2173245009"/>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1264</Words>
  <Application>Microsoft Office PowerPoint</Application>
  <PresentationFormat>Widescreen</PresentationFormat>
  <Paragraphs>116</Paragraphs>
  <Slides>23</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Bradley Hand ITC</vt:lpstr>
      <vt:lpstr>Calibri</vt:lpstr>
      <vt:lpstr>Calibri Light</vt:lpstr>
      <vt:lpstr>Cavolini</vt:lpstr>
      <vt:lpstr>Open Sans</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151</cp:revision>
  <dcterms:created xsi:type="dcterms:W3CDTF">2023-04-25T03:09:26Z</dcterms:created>
  <dcterms:modified xsi:type="dcterms:W3CDTF">2023-09-20T10:48:46Z</dcterms:modified>
</cp:coreProperties>
</file>